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40" r:id="rId2"/>
    <p:sldId id="441" r:id="rId3"/>
    <p:sldId id="472" r:id="rId4"/>
    <p:sldId id="475" r:id="rId5"/>
    <p:sldId id="485" r:id="rId6"/>
    <p:sldId id="435" r:id="rId7"/>
    <p:sldId id="437" r:id="rId8"/>
    <p:sldId id="438" r:id="rId9"/>
    <p:sldId id="486" r:id="rId10"/>
    <p:sldId id="399" r:id="rId11"/>
    <p:sldId id="397" r:id="rId12"/>
    <p:sldId id="477" r:id="rId13"/>
    <p:sldId id="478" r:id="rId14"/>
    <p:sldId id="402" r:id="rId15"/>
    <p:sldId id="434" r:id="rId16"/>
    <p:sldId id="487" r:id="rId17"/>
    <p:sldId id="479" r:id="rId18"/>
    <p:sldId id="489" r:id="rId19"/>
    <p:sldId id="480" r:id="rId20"/>
    <p:sldId id="471" r:id="rId21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F71209-DCBB-4160-8473-E5157D1427E8}">
          <p14:sldIdLst>
            <p14:sldId id="440"/>
            <p14:sldId id="441"/>
            <p14:sldId id="472"/>
            <p14:sldId id="475"/>
            <p14:sldId id="485"/>
            <p14:sldId id="435"/>
            <p14:sldId id="437"/>
            <p14:sldId id="438"/>
            <p14:sldId id="486"/>
            <p14:sldId id="399"/>
            <p14:sldId id="397"/>
            <p14:sldId id="477"/>
            <p14:sldId id="478"/>
            <p14:sldId id="402"/>
            <p14:sldId id="434"/>
            <p14:sldId id="487"/>
            <p14:sldId id="479"/>
            <p14:sldId id="489"/>
            <p14:sldId id="480"/>
            <p14:sldId id="471"/>
          </p14:sldIdLst>
        </p14:section>
        <p14:section name="Раздел без заголовка" id="{88373880-514F-4B99-B430-9E5CFE8602E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>
        <p:scale>
          <a:sx n="63" d="100"/>
          <a:sy n="63" d="100"/>
        </p:scale>
        <p:origin x="-730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77;&#1087;&#1072;&#1088;&#1090;&#1072;&#1084;&#1077;&#1085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75309616228208"/>
          <c:y val="0.18617931340962116"/>
          <c:w val="0.81388888888888888"/>
          <c:h val="0.657575459317585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66-4295-974A-E5652BD474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66-4295-974A-E5652BD474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66-4295-974A-E5652BD474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66-4295-974A-E5652BD474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66-4295-974A-E5652BD474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66-4295-974A-E5652BD4743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Лист1!$A$40:$A$45</c:f>
              <c:strCache>
                <c:ptCount val="6"/>
                <c:pt idx="0">
                  <c:v>Новий рівень</c:v>
                </c:pt>
                <c:pt idx="1">
                  <c:v>Власна справа</c:v>
                </c:pt>
                <c:pt idx="2">
                  <c:v>Свій сад</c:v>
                </c:pt>
                <c:pt idx="3">
                  <c:v>МТД</c:v>
                </c:pt>
                <c:pt idx="4">
                  <c:v>Обласний бюджет</c:v>
                </c:pt>
                <c:pt idx="5">
                  <c:v>Місцевий бюджет</c:v>
                </c:pt>
              </c:strCache>
            </c:strRef>
          </c:cat>
          <c:val>
            <c:numRef>
              <c:f>Лист1!$B$40:$B$45</c:f>
              <c:numCache>
                <c:formatCode>General</c:formatCode>
                <c:ptCount val="6"/>
                <c:pt idx="0">
                  <c:v>81.3</c:v>
                </c:pt>
                <c:pt idx="1">
                  <c:v>9.1</c:v>
                </c:pt>
                <c:pt idx="2">
                  <c:v>30.1</c:v>
                </c:pt>
                <c:pt idx="3">
                  <c:v>53</c:v>
                </c:pt>
                <c:pt idx="4">
                  <c:v>45.5</c:v>
                </c:pt>
                <c:pt idx="5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366-4295-974A-E5652BD4743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B7EF-DFC8-4B37-ACF9-61BB51253F0F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5A4F-54F4-4471-9658-7D66BE2FA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3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1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1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19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1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2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17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77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1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c-club.org.ua/bc-club/grants-tenders.html" TargetMode="External"/><Relationship Id="rId13" Type="http://schemas.openxmlformats.org/officeDocument/2006/relationships/hyperlink" Target="https://i-lug.gov.ua/concurses/grantovi_programi_ta_konkursi" TargetMode="External"/><Relationship Id="rId18" Type="http://schemas.openxmlformats.org/officeDocument/2006/relationships/hyperlink" Target="https://www.fao.org/common-pages/search/en/?q=gran" TargetMode="External"/><Relationship Id="rId26" Type="http://schemas.openxmlformats.org/officeDocument/2006/relationships/hyperlink" Target="https://dotacii2019.minagro.gov.ua/" TargetMode="External"/><Relationship Id="rId3" Type="http://schemas.openxmlformats.org/officeDocument/2006/relationships/image" Target="../media/image12.png"/><Relationship Id="rId21" Type="http://schemas.openxmlformats.org/officeDocument/2006/relationships/hyperlink" Target="https://www.giz.de/en/worldwide/117204.html" TargetMode="External"/><Relationship Id="rId7" Type="http://schemas.openxmlformats.org/officeDocument/2006/relationships/hyperlink" Target="https://platforma-msb.org/category/donory-msb/grantovi-programy/" TargetMode="External"/><Relationship Id="rId12" Type="http://schemas.openxmlformats.org/officeDocument/2006/relationships/hyperlink" Target="https://biggggidea.com/opportunities/" TargetMode="External"/><Relationship Id="rId17" Type="http://schemas.openxmlformats.org/officeDocument/2006/relationships/hyperlink" Target="https://gurt.org.ua/news/grants/" TargetMode="External"/><Relationship Id="rId25" Type="http://schemas.openxmlformats.org/officeDocument/2006/relationships/hyperlink" Target="https://www.undp.org/ukraine/projects" TargetMode="External"/><Relationship Id="rId33" Type="http://schemas.openxmlformats.org/officeDocument/2006/relationships/hyperlink" Target="https://veteranfund.com.ua/contests/varto/" TargetMode="External"/><Relationship Id="rId2" Type="http://schemas.openxmlformats.org/officeDocument/2006/relationships/image" Target="../media/image11.png"/><Relationship Id="rId16" Type="http://schemas.openxmlformats.org/officeDocument/2006/relationships/hyperlink" Target="https://chaszmin.com.ua/granty-2024/" TargetMode="External"/><Relationship Id="rId20" Type="http://schemas.openxmlformats.org/officeDocument/2006/relationships/hyperlink" Target="https://uk.wikipedia.org/wiki/%D0%9F%D1%80%D0%BE%D0%B4%D0%BE%D0%B2%D0%BE%D0%BB%D1%8C%D1%87%D0%B0_%D1%82%D0%B0_%D1%81%D1%96%D0%BB%D1%8C%D1%81%D1%8C%D0%BA%D0%BE%D0%B3%D0%BE%D1%81%D0%BF%D0%BE%D0%B4%D0%B0%D1%80%D1%81%D1%8C%D0%BA%D0%B0_%D0%BE%D1%80%D0%B3%D0%B0%D0%BD%D1%96%D0%B7%D0%B0%D1%86%D1%96%D1%8F_%D0%9E%D0%9E%D0%9D" TargetMode="External"/><Relationship Id="rId29" Type="http://schemas.openxmlformats.org/officeDocument/2006/relationships/hyperlink" Target="https://loda.gov.ua/useful-info/49856?authorId=170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1717090298608280/" TargetMode="External"/><Relationship Id="rId11" Type="http://schemas.openxmlformats.org/officeDocument/2006/relationships/hyperlink" Target="https://www.prostir.ua/category/grants/" TargetMode="External"/><Relationship Id="rId24" Type="http://schemas.openxmlformats.org/officeDocument/2006/relationships/hyperlink" Target="https://ec.europa.eu/info/funding-tenders/opportunities/portal/screen/home" TargetMode="External"/><Relationship Id="rId32" Type="http://schemas.openxmlformats.org/officeDocument/2006/relationships/hyperlink" Target="https://loda.gov.ua/useful-info/17397?authorId=17106" TargetMode="External"/><Relationship Id="rId5" Type="http://schemas.openxmlformats.org/officeDocument/2006/relationships/hyperlink" Target="https://www.facebook.com/InnoEU.UA/" TargetMode="External"/><Relationship Id="rId15" Type="http://schemas.openxmlformats.org/officeDocument/2006/relationships/hyperlink" Target="https://europeaidcontracts.com/" TargetMode="External"/><Relationship Id="rId23" Type="http://schemas.openxmlformats.org/officeDocument/2006/relationships/hyperlink" Target="https://bisc.org.ua/portfolio/" TargetMode="External"/><Relationship Id="rId28" Type="http://schemas.openxmlformats.org/officeDocument/2006/relationships/hyperlink" Target="https://www.facebook.com/DAPRLODA" TargetMode="External"/><Relationship Id="rId10" Type="http://schemas.openxmlformats.org/officeDocument/2006/relationships/hyperlink" Target="https://granty.org.ua/granty" TargetMode="External"/><Relationship Id="rId19" Type="http://schemas.openxmlformats.org/officeDocument/2006/relationships/hyperlink" Target="https://chemonics.submittable.com/submit" TargetMode="External"/><Relationship Id="rId31" Type="http://schemas.openxmlformats.org/officeDocument/2006/relationships/hyperlink" Target="https://www.facebook.com/arr.Lviv.UA" TargetMode="External"/><Relationship Id="rId4" Type="http://schemas.openxmlformats.org/officeDocument/2006/relationships/hyperlink" Target="https://business.diia.gov.ua/" TargetMode="External"/><Relationship Id="rId9" Type="http://schemas.openxmlformats.org/officeDocument/2006/relationships/hyperlink" Target="https://eu4business.org.ua/" TargetMode="External"/><Relationship Id="rId14" Type="http://schemas.openxmlformats.org/officeDocument/2006/relationships/hyperlink" Target="https://bdf.gov.ua/programs/" TargetMode="External"/><Relationship Id="rId22" Type="http://schemas.openxmlformats.org/officeDocument/2006/relationships/hyperlink" Target="https://www.facebook.com/usaid.agro/" TargetMode="External"/><Relationship Id="rId27" Type="http://schemas.openxmlformats.org/officeDocument/2006/relationships/hyperlink" Target="https://www.me.gov.ua/Documents/Detail?lang=uk-UA&amp;id=94321ef8-1418-479c-a69f-f3d0fdb8b977&amp;title=Robota-GrantiVidDerzhaviNaVidkrittiaChiRozvitokBiznesu" TargetMode="External"/><Relationship Id="rId30" Type="http://schemas.openxmlformats.org/officeDocument/2006/relationships/hyperlink" Target="https://lvivoblrada.gov.ua/activity/gran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.gov.ua/Documents/Download?id=318ab906-bae0-4433-b1df-e4afda81e95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.gov.ua/Documents/Download?id=318ab906-bae0-4433-b1df-e4afda81e95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.gov.ua/Documents/Download?id=318ab906-bae0-4433-b1df-e4afda81e95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.gov.ua/Documents/Download?id=318ab906-bae0-4433-b1df-e4afda81e95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РАБОТА\ХМИЗ\диаграми японія\малюнок  1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11431"/>
          <a:stretch/>
        </p:blipFill>
        <p:spPr bwMode="auto">
          <a:xfrm>
            <a:off x="467544" y="260648"/>
            <a:ext cx="7920880" cy="44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900113" y="4868863"/>
            <a:ext cx="7920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1859C"/>
                </a:solidFill>
                <a:latin typeface="Tahoma" pitchFamily="34" charset="0"/>
                <a:cs typeface="Tahoma" pitchFamily="34" charset="0"/>
              </a:rPr>
              <a:t>ДЖЕРЕЛА ЗАЛУЧЕННЯ ФІНАНСОВОГО РЕСУРСУ ДЛЯ РОЗВИТКУ АГРАРНОГО СЕКТОРУ ЕКОНОМІКИ У 2024 РОЦІ</a:t>
            </a:r>
            <a:endParaRPr lang="ru-RU" altLang="ru-RU" b="1" dirty="0">
              <a:solidFill>
                <a:srgbClr val="31859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9" y="1935427"/>
            <a:ext cx="1584507" cy="14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ДЕРЖАВНА ПРОГРАМА «</a:t>
            </a:r>
            <a:r>
              <a:rPr lang="uk-UA" sz="3200" b="1" dirty="0" err="1">
                <a:solidFill>
                  <a:schemeClr val="bg1"/>
                </a:solidFill>
                <a:cs typeface="Times New Roman" pitchFamily="18" charset="0"/>
              </a:rPr>
              <a:t>єРОБОТА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»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860" y="858918"/>
            <a:ext cx="7956376" cy="430887"/>
          </a:xfrm>
          <a:prstGeom prst="rect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/>
              <a:t>СВІЙ САД</a:t>
            </a:r>
          </a:p>
        </p:txBody>
      </p:sp>
      <p:sp>
        <p:nvSpPr>
          <p:cNvPr id="5" name="Рівнобедрений трикутник 4"/>
          <p:cNvSpPr/>
          <p:nvPr/>
        </p:nvSpPr>
        <p:spPr>
          <a:xfrm rot="5400000">
            <a:off x="102786" y="884268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56235" y="1609636"/>
            <a:ext cx="9187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Для  юридичних осіб та фізичних осіб – </a:t>
            </a:r>
            <a:r>
              <a:rPr lang="uk-UA" sz="1400" b="1" dirty="0" smtClean="0"/>
              <a:t>підприємців </a:t>
            </a:r>
            <a:endParaRPr lang="uk-UA" sz="1400" b="1" dirty="0"/>
          </a:p>
          <a:p>
            <a:r>
              <a:rPr lang="uk-UA" sz="1400" b="1" dirty="0"/>
              <a:t>Заявки </a:t>
            </a:r>
            <a:r>
              <a:rPr lang="uk-UA" sz="1400" b="1" dirty="0" smtClean="0"/>
              <a:t>подаються: Портал </a:t>
            </a:r>
            <a:r>
              <a:rPr lang="uk-UA" sz="1400" b="1" dirty="0"/>
              <a:t>«Дія</a:t>
            </a:r>
            <a:r>
              <a:rPr lang="uk-UA" sz="1400" b="1" dirty="0" smtClean="0"/>
              <a:t>» або уповноважений банк</a:t>
            </a:r>
            <a:endParaRPr lang="uk-UA" sz="1400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44650" y="2062892"/>
            <a:ext cx="9054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Розмір гранту:</a:t>
            </a:r>
            <a:r>
              <a:rPr lang="uk-UA" sz="1400" dirty="0"/>
              <a:t> від 140 тис. до 400 тис. </a:t>
            </a:r>
            <a:r>
              <a:rPr lang="uk-UA" sz="1400" dirty="0" err="1"/>
              <a:t>грн</a:t>
            </a:r>
            <a:r>
              <a:rPr lang="uk-UA" sz="1400" dirty="0"/>
              <a:t> за гектар, але не більше 10,0 </a:t>
            </a:r>
            <a:r>
              <a:rPr lang="uk-UA" sz="1400" dirty="0" err="1"/>
              <a:t>млн.грн</a:t>
            </a:r>
            <a:endParaRPr lang="uk-UA" sz="1400" dirty="0"/>
          </a:p>
          <a:p>
            <a:r>
              <a:rPr lang="uk-UA" sz="1400" b="1" dirty="0" smtClean="0"/>
              <a:t>Умови:  </a:t>
            </a:r>
            <a:r>
              <a:rPr lang="uk-UA" sz="1400" dirty="0"/>
              <a:t>70% </a:t>
            </a:r>
            <a:r>
              <a:rPr lang="uk-UA" sz="1400" dirty="0" smtClean="0"/>
              <a:t>вартості проекту висадки - грант, </a:t>
            </a:r>
            <a:r>
              <a:rPr lang="uk-UA" sz="1400" dirty="0"/>
              <a:t>30% власні/кредитні кошти </a:t>
            </a:r>
            <a:r>
              <a:rPr lang="uk-UA" sz="1400" dirty="0" smtClean="0"/>
              <a:t>одержувача, створення робочих місць, мати у власності або праві користування землю строком не менше 7 років.</a:t>
            </a:r>
            <a:endParaRPr lang="uk-UA" sz="1400" dirty="0"/>
          </a:p>
          <a:p>
            <a:r>
              <a:rPr lang="uk-UA" sz="1400" b="1" dirty="0"/>
              <a:t>Строк реалізації проекту:</a:t>
            </a:r>
            <a:r>
              <a:rPr lang="uk-UA" sz="1400" dirty="0"/>
              <a:t> </a:t>
            </a:r>
            <a:r>
              <a:rPr lang="uk-UA" sz="1400" dirty="0" smtClean="0"/>
              <a:t>18 </a:t>
            </a:r>
            <a:r>
              <a:rPr lang="uk-UA" sz="1400" dirty="0"/>
              <a:t>місяців з часу отримання бюджетних коштів.</a:t>
            </a:r>
          </a:p>
          <a:p>
            <a:r>
              <a:rPr lang="uk-UA" sz="1400" b="1" dirty="0"/>
              <a:t>Призначення коштів</a:t>
            </a:r>
            <a:r>
              <a:rPr lang="uk-UA" sz="1400" b="1" dirty="0" smtClean="0"/>
              <a:t>:</a:t>
            </a:r>
            <a:r>
              <a:rPr lang="uk-UA" sz="1400" dirty="0" smtClean="0"/>
              <a:t> </a:t>
            </a:r>
            <a:r>
              <a:rPr lang="uk-UA" sz="1400" dirty="0"/>
              <a:t>для висадки </a:t>
            </a:r>
            <a:r>
              <a:rPr lang="uk-UA" sz="1400" dirty="0" smtClean="0"/>
              <a:t>та облаштування нового саду, ягіднику, винограднику площею від 1 до 25 </a:t>
            </a:r>
            <a:r>
              <a:rPr lang="uk-UA" sz="1400" dirty="0"/>
              <a:t>га з встановленням системи зрошення та водозабору. </a:t>
            </a:r>
          </a:p>
          <a:p>
            <a:r>
              <a:rPr lang="uk-UA" sz="1400" b="1" dirty="0" smtClean="0"/>
              <a:t>Садивний матеріал: </a:t>
            </a:r>
            <a:r>
              <a:rPr lang="uk-UA" sz="1400" dirty="0" smtClean="0"/>
              <a:t>сорти включені </a:t>
            </a:r>
            <a:r>
              <a:rPr lang="uk-UA" sz="1400" dirty="0"/>
              <a:t>до  Реєстру сортів рослин України або Реєстру </a:t>
            </a:r>
            <a:r>
              <a:rPr lang="uk-UA" sz="1400" dirty="0" smtClean="0"/>
              <a:t>патентів</a:t>
            </a:r>
            <a:r>
              <a:rPr lang="uk-UA" sz="1400" dirty="0"/>
              <a:t>.</a:t>
            </a:r>
            <a:r>
              <a:rPr lang="uk-UA" sz="1400" dirty="0" smtClean="0"/>
              <a:t> </a:t>
            </a:r>
          </a:p>
          <a:p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79512" y="3953279"/>
            <a:ext cx="47287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Отримувач зобов’язується:</a:t>
            </a:r>
            <a:endParaRPr lang="uk-UA" sz="1400" dirty="0"/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uk-UA" sz="1300" dirty="0"/>
              <a:t>вести діяльність не менше 5 </a:t>
            </a:r>
            <a:r>
              <a:rPr lang="uk-UA" sz="1300" dirty="0" smtClean="0"/>
              <a:t>років</a:t>
            </a:r>
            <a:r>
              <a:rPr lang="uk-UA" sz="1300" dirty="0"/>
              <a:t> </a:t>
            </a:r>
            <a:r>
              <a:rPr lang="uk-UA" sz="1300" dirty="0" smtClean="0"/>
              <a:t>та сплатити </a:t>
            </a:r>
            <a:r>
              <a:rPr lang="uk-UA" sz="1300" dirty="0"/>
              <a:t>за цей термін </a:t>
            </a:r>
            <a:r>
              <a:rPr lang="uk-UA" sz="1300" b="1" dirty="0"/>
              <a:t>50%</a:t>
            </a:r>
            <a:r>
              <a:rPr lang="uk-UA" sz="1300" dirty="0"/>
              <a:t> гранту  </a:t>
            </a:r>
            <a:r>
              <a:rPr lang="uk-UA" sz="1300" dirty="0" smtClean="0"/>
              <a:t>у </a:t>
            </a:r>
            <a:r>
              <a:rPr lang="uk-UA" sz="1300" dirty="0"/>
              <a:t>вигляді </a:t>
            </a:r>
            <a:r>
              <a:rPr lang="uk-UA" sz="1300" dirty="0" smtClean="0"/>
              <a:t>податків, зборів та ЄСВ;</a:t>
            </a:r>
            <a:endParaRPr lang="uk-UA" sz="1300" dirty="0"/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uk-UA" sz="1300" dirty="0"/>
              <a:t>створити робочі місця з урахуванням культур насаджень                     (додаток № </a:t>
            </a:r>
            <a:r>
              <a:rPr lang="uk-UA" sz="1300" dirty="0" smtClean="0"/>
              <a:t>1 до постанови), постійні на стадії висадки (від 5 до 10 осіб), сезонні під час вступу саду у фазу товарного плодоношення але не пізніше 5-го року після висадки (від 125 до 425 осіб) </a:t>
            </a:r>
            <a:r>
              <a:rPr lang="ru-RU" sz="1300" dirty="0" smtClean="0"/>
              <a:t>;</a:t>
            </a: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uk-UA" sz="1400" b="1" dirty="0"/>
              <a:t>Постанова КМУ від 21.06.2022 №738 (із змінами) 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endParaRPr lang="uk-UA" sz="1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91" y="4088852"/>
            <a:ext cx="3829147" cy="25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37309" y="3765292"/>
            <a:ext cx="416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Граничні суми </a:t>
            </a:r>
            <a:r>
              <a:rPr lang="uk-UA" sz="1400" b="1" dirty="0" err="1"/>
              <a:t>співфінансування</a:t>
            </a:r>
            <a:r>
              <a:rPr lang="uk-UA" sz="1400" b="1" dirty="0"/>
              <a:t> на гектар, </a:t>
            </a:r>
            <a:r>
              <a:rPr lang="uk-UA" sz="1400" b="1" dirty="0" err="1"/>
              <a:t>тис.грн</a:t>
            </a:r>
            <a:endParaRPr lang="uk-UA" sz="14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-12032" y="5965448"/>
            <a:ext cx="5520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b="1" dirty="0" smtClean="0"/>
              <a:t>До переліку </a:t>
            </a:r>
            <a:r>
              <a:rPr lang="uk-UA" sz="1300" b="1" dirty="0"/>
              <a:t>культур, які можуть бути вирощені за рахунок грантів </a:t>
            </a:r>
            <a:r>
              <a:rPr lang="uk-UA" sz="1300" b="1" dirty="0" smtClean="0"/>
              <a:t>додано шипшину - для всіх областей </a:t>
            </a:r>
            <a:r>
              <a:rPr lang="uk-UA" sz="1300" b="1" dirty="0"/>
              <a:t>і </a:t>
            </a:r>
            <a:r>
              <a:rPr lang="uk-UA" sz="1300" b="1" dirty="0" smtClean="0"/>
              <a:t>мигдаль – для Одеської області. </a:t>
            </a:r>
            <a:endParaRPr lang="en-US" sz="1300" b="1" dirty="0" smtClean="0"/>
          </a:p>
          <a:p>
            <a:r>
              <a:rPr lang="uk-UA" sz="1300" b="1" dirty="0" smtClean="0"/>
              <a:t>Збільшено  граничні суми </a:t>
            </a:r>
            <a:r>
              <a:rPr lang="uk-UA" sz="1300" b="1" dirty="0" err="1" smtClean="0"/>
              <a:t>співфінансування</a:t>
            </a:r>
            <a:r>
              <a:rPr lang="uk-UA" sz="1300" b="1" dirty="0" smtClean="0"/>
              <a:t> на 1 га винограду з 225 до 330 тис. </a:t>
            </a:r>
            <a:r>
              <a:rPr lang="uk-UA" sz="1300" b="1" dirty="0" err="1" smtClean="0"/>
              <a:t>грн</a:t>
            </a:r>
            <a:endParaRPr lang="uk-UA" sz="1300" b="1" dirty="0"/>
          </a:p>
        </p:txBody>
      </p:sp>
    </p:spTree>
    <p:extLst>
      <p:ext uri="{BB962C8B-B14F-4D97-AF65-F5344CB8AC3E}">
        <p14:creationId xmlns:p14="http://schemas.microsoft.com/office/powerpoint/2010/main" val="91390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ДЕРЖАВНА ПРОГРАМА «</a:t>
            </a:r>
            <a:r>
              <a:rPr lang="uk-UA" sz="3200" b="1" dirty="0" err="1">
                <a:solidFill>
                  <a:schemeClr val="bg1"/>
                </a:solidFill>
                <a:cs typeface="Times New Roman" pitchFamily="18" charset="0"/>
              </a:rPr>
              <a:t>єРОБОТА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»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9809" y="704260"/>
            <a:ext cx="8661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Постанова КМУ від 21.06.2022 №738 (із змінами) «Деякі питання надання грантів бізнесу»</a:t>
            </a:r>
          </a:p>
          <a:p>
            <a:r>
              <a:rPr lang="uk-UA" sz="1400" b="1" dirty="0"/>
              <a:t>Наказ </a:t>
            </a:r>
            <a:r>
              <a:rPr lang="uk-UA" sz="1400" b="1" dirty="0" err="1"/>
              <a:t>Мінагрополітики</a:t>
            </a:r>
            <a:r>
              <a:rPr lang="uk-UA" sz="1400" b="1" dirty="0"/>
              <a:t> від 06.07.2022 №428 «Про затвердження типового проекту модульної теплиці»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4853" y="1312024"/>
            <a:ext cx="7956376" cy="40011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uk-UA" sz="2000" b="1" dirty="0"/>
              <a:t>СВОЯ ТЕПЛИЦЯ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9245" y="2276872"/>
            <a:ext cx="907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Розмір гранту</a:t>
            </a:r>
            <a:r>
              <a:rPr lang="uk-UA" sz="1400" b="1" dirty="0" smtClean="0"/>
              <a:t>:</a:t>
            </a:r>
            <a:r>
              <a:rPr lang="uk-UA" sz="1400" dirty="0" smtClean="0"/>
              <a:t> </a:t>
            </a:r>
            <a:r>
              <a:rPr lang="uk-UA" sz="1400" dirty="0"/>
              <a:t>0,4 - 0,6 </a:t>
            </a:r>
            <a:r>
              <a:rPr lang="uk-UA" sz="1400" dirty="0" smtClean="0"/>
              <a:t>га </a:t>
            </a:r>
            <a:r>
              <a:rPr lang="uk-UA" sz="1400" dirty="0"/>
              <a:t>- 2  млн. </a:t>
            </a:r>
            <a:r>
              <a:rPr lang="uk-UA" sz="1400" dirty="0" smtClean="0"/>
              <a:t>грн;</a:t>
            </a:r>
            <a:endParaRPr lang="uk-UA" sz="1400" dirty="0"/>
          </a:p>
          <a:p>
            <a:r>
              <a:rPr lang="uk-UA" sz="1400" dirty="0" smtClean="0"/>
              <a:t>                             0,8 </a:t>
            </a:r>
            <a:r>
              <a:rPr lang="uk-UA" sz="1400" dirty="0"/>
              <a:t>- 1,2 </a:t>
            </a:r>
            <a:r>
              <a:rPr lang="uk-UA" sz="1400" dirty="0" smtClean="0"/>
              <a:t>га </a:t>
            </a:r>
            <a:r>
              <a:rPr lang="uk-UA" sz="1400" dirty="0"/>
              <a:t>- 3,5 млн. </a:t>
            </a:r>
            <a:r>
              <a:rPr lang="uk-UA" sz="1400" dirty="0" smtClean="0"/>
              <a:t>грн;</a:t>
            </a:r>
            <a:endParaRPr lang="uk-UA" sz="1400" dirty="0"/>
          </a:p>
          <a:p>
            <a:r>
              <a:rPr lang="uk-UA" sz="1400" dirty="0" smtClean="0"/>
              <a:t>                             1,6 </a:t>
            </a:r>
            <a:r>
              <a:rPr lang="uk-UA" sz="1400" dirty="0"/>
              <a:t>- 2,4 </a:t>
            </a:r>
            <a:r>
              <a:rPr lang="uk-UA" sz="1400" dirty="0" smtClean="0"/>
              <a:t>га </a:t>
            </a:r>
            <a:r>
              <a:rPr lang="uk-UA" sz="1400" dirty="0"/>
              <a:t>- 7 млн. </a:t>
            </a:r>
            <a:r>
              <a:rPr lang="uk-UA" sz="1400" dirty="0" smtClean="0"/>
              <a:t>грн.</a:t>
            </a:r>
            <a:endParaRPr lang="uk-UA" sz="1400" dirty="0"/>
          </a:p>
          <a:p>
            <a:pPr algn="just"/>
            <a:r>
              <a:rPr lang="uk-UA" sz="1400" b="1" dirty="0" smtClean="0"/>
              <a:t>Умови: </a:t>
            </a:r>
            <a:r>
              <a:rPr lang="uk-UA" sz="1400" dirty="0" smtClean="0"/>
              <a:t>гранти в розмірі 70 % </a:t>
            </a:r>
            <a:r>
              <a:rPr lang="uk-UA" sz="1400" dirty="0"/>
              <a:t>від вартості </a:t>
            </a:r>
            <a:r>
              <a:rPr lang="uk-UA" sz="1400" dirty="0" smtClean="0"/>
              <a:t>проекту; </a:t>
            </a:r>
          </a:p>
          <a:p>
            <a:pPr algn="just"/>
            <a:r>
              <a:rPr lang="uk-UA" sz="1400" dirty="0"/>
              <a:t> </a:t>
            </a:r>
            <a:r>
              <a:rPr lang="uk-UA" sz="1400" dirty="0" smtClean="0"/>
              <a:t>              право власності або користування землею не менше 7 років;</a:t>
            </a:r>
          </a:p>
          <a:p>
            <a:pPr algn="just"/>
            <a:r>
              <a:rPr lang="uk-UA" sz="1400" dirty="0"/>
              <a:t> </a:t>
            </a:r>
            <a:r>
              <a:rPr lang="uk-UA" sz="1400" dirty="0" smtClean="0"/>
              <a:t>              вирощування рослин які включені до Реєстру сортів рослин України або  Реєстру патентів    </a:t>
            </a:r>
          </a:p>
          <a:p>
            <a:r>
              <a:rPr lang="uk-UA" sz="1400" b="1" dirty="0" smtClean="0"/>
              <a:t>Строк </a:t>
            </a:r>
            <a:r>
              <a:rPr lang="uk-UA" sz="1400" b="1" dirty="0"/>
              <a:t>реалізації проекту:</a:t>
            </a:r>
            <a:r>
              <a:rPr lang="uk-UA" sz="1400" dirty="0"/>
              <a:t> 12 місяців </a:t>
            </a:r>
            <a:r>
              <a:rPr lang="uk-UA" sz="1400" i="1" dirty="0" smtClean="0"/>
              <a:t>(н</a:t>
            </a:r>
            <a:r>
              <a:rPr lang="ru-RU" sz="1400" i="1" dirty="0" err="1" smtClean="0"/>
              <a:t>евикористаний</a:t>
            </a:r>
            <a:r>
              <a:rPr lang="ru-RU" sz="1400" i="1" dirty="0" smtClean="0"/>
              <a:t> </a:t>
            </a:r>
            <a:r>
              <a:rPr lang="ru-RU" sz="1400" i="1" dirty="0" err="1"/>
              <a:t>залишок</a:t>
            </a:r>
            <a:r>
              <a:rPr lang="ru-RU" sz="1400" i="1" dirty="0"/>
              <a:t> </a:t>
            </a:r>
            <a:r>
              <a:rPr lang="ru-RU" sz="1400" i="1" dirty="0" err="1"/>
              <a:t>коштів</a:t>
            </a:r>
            <a:r>
              <a:rPr lang="ru-RU" sz="1400" i="1" dirty="0"/>
              <a:t> на </a:t>
            </a:r>
            <a:r>
              <a:rPr lang="ru-RU" sz="1400" i="1" dirty="0" err="1"/>
              <a:t>рахунку</a:t>
            </a:r>
            <a:r>
              <a:rPr lang="ru-RU" sz="1400" i="1" dirty="0"/>
              <a:t> </a:t>
            </a:r>
            <a:r>
              <a:rPr lang="ru-RU" sz="1400" i="1" dirty="0" err="1"/>
              <a:t>отримувача</a:t>
            </a:r>
            <a:r>
              <a:rPr lang="ru-RU" sz="1400" i="1" dirty="0"/>
              <a:t> </a:t>
            </a:r>
            <a:r>
              <a:rPr lang="ru-RU" sz="1400" i="1" dirty="0" err="1"/>
              <a:t>після</a:t>
            </a:r>
            <a:r>
              <a:rPr lang="ru-RU" sz="1400" i="1" dirty="0"/>
              <a:t> </a:t>
            </a:r>
            <a:r>
              <a:rPr lang="ru-RU" sz="1400" i="1" dirty="0" err="1"/>
              <a:t>завершення</a:t>
            </a:r>
            <a:r>
              <a:rPr lang="ru-RU" sz="1400" i="1" dirty="0"/>
              <a:t> 12 </a:t>
            </a:r>
            <a:r>
              <a:rPr lang="ru-RU" sz="1400" i="1" dirty="0" err="1"/>
              <a:t>місяців</a:t>
            </a:r>
            <a:r>
              <a:rPr lang="ru-RU" sz="1400" i="1" dirty="0"/>
              <a:t> з моменту </a:t>
            </a:r>
            <a:r>
              <a:rPr lang="ru-RU" sz="1400" i="1" dirty="0" err="1"/>
              <a:t>зарахування</a:t>
            </a:r>
            <a:r>
              <a:rPr lang="ru-RU" sz="1400" i="1" dirty="0"/>
              <a:t> гранту на </a:t>
            </a:r>
            <a:r>
              <a:rPr lang="ru-RU" sz="1400" i="1" dirty="0" err="1"/>
              <a:t>такий</a:t>
            </a:r>
            <a:r>
              <a:rPr lang="ru-RU" sz="1400" i="1" dirty="0"/>
              <a:t> </a:t>
            </a:r>
            <a:r>
              <a:rPr lang="ru-RU" sz="1400" i="1" dirty="0" err="1"/>
              <a:t>рахунок</a:t>
            </a:r>
            <a:r>
              <a:rPr lang="ru-RU" sz="1400" i="1" dirty="0"/>
              <a:t> </a:t>
            </a:r>
            <a:r>
              <a:rPr lang="ru-RU" sz="1400" i="1" dirty="0" err="1" smtClean="0"/>
              <a:t>повертається</a:t>
            </a:r>
            <a:r>
              <a:rPr lang="ru-RU" sz="1400" i="1" dirty="0" smtClean="0"/>
              <a:t> до державного бюджету)</a:t>
            </a:r>
            <a:endParaRPr lang="uk-UA" sz="1400" i="1" dirty="0"/>
          </a:p>
          <a:p>
            <a:r>
              <a:rPr lang="uk-UA" sz="1400" b="1" dirty="0" smtClean="0"/>
              <a:t>Призначення:</a:t>
            </a:r>
            <a:r>
              <a:rPr lang="uk-UA" sz="1400" dirty="0" smtClean="0"/>
              <a:t> </a:t>
            </a:r>
            <a:r>
              <a:rPr lang="uk-UA" sz="1400" dirty="0"/>
              <a:t>на будівництво (встановлення) модульної теплиці типового </a:t>
            </a:r>
            <a:r>
              <a:rPr lang="uk-UA" sz="1400" dirty="0" smtClean="0"/>
              <a:t>проекту, </a:t>
            </a:r>
            <a:r>
              <a:rPr lang="uk-UA" sz="1400" dirty="0"/>
              <a:t>придбання засобів </a:t>
            </a:r>
            <a:r>
              <a:rPr lang="uk-UA" sz="1400" dirty="0" smtClean="0"/>
              <a:t>       виробництва </a:t>
            </a:r>
            <a:r>
              <a:rPr lang="uk-UA" sz="1400" dirty="0"/>
              <a:t>(садивного матеріалу, насіння, технологічного обладнання), </a:t>
            </a:r>
            <a:r>
              <a:rPr lang="uk-UA" sz="1400" dirty="0" smtClean="0"/>
              <a:t>витрат </a:t>
            </a:r>
            <a:r>
              <a:rPr lang="uk-UA" sz="1400" dirty="0"/>
              <a:t>на </a:t>
            </a:r>
            <a:r>
              <a:rPr lang="uk-UA" sz="1400" dirty="0" smtClean="0"/>
              <a:t>введення </a:t>
            </a:r>
            <a:r>
              <a:rPr lang="uk-UA" sz="1400" dirty="0"/>
              <a:t>в експлуатацію </a:t>
            </a:r>
          </a:p>
        </p:txBody>
      </p:sp>
      <p:sp>
        <p:nvSpPr>
          <p:cNvPr id="5" name="Рівнобедрений трикутник 4"/>
          <p:cNvSpPr/>
          <p:nvPr/>
        </p:nvSpPr>
        <p:spPr>
          <a:xfrm rot="5400000">
            <a:off x="14085" y="1388750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68808" y="1753652"/>
            <a:ext cx="9194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Для  юридичних осіб та фізичних осіб – </a:t>
            </a:r>
            <a:r>
              <a:rPr lang="uk-UA" sz="1400" b="1" dirty="0" smtClean="0"/>
              <a:t>підприємців</a:t>
            </a:r>
          </a:p>
          <a:p>
            <a:r>
              <a:rPr lang="uk-UA" sz="1400" b="1" dirty="0" smtClean="0"/>
              <a:t>Заявки подаються: Портал </a:t>
            </a:r>
            <a:r>
              <a:rPr lang="uk-UA" sz="1400" b="1" dirty="0"/>
              <a:t>«Дія</a:t>
            </a:r>
            <a:r>
              <a:rPr lang="uk-UA" sz="1400" b="1" dirty="0" smtClean="0"/>
              <a:t>» або уповноважений банк</a:t>
            </a:r>
            <a:endParaRPr lang="uk-UA" sz="1400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1" y="4594286"/>
            <a:ext cx="60370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 smtClean="0"/>
              <a:t>Отримувач </a:t>
            </a:r>
            <a:r>
              <a:rPr lang="uk-UA" sz="1500" b="1" dirty="0"/>
              <a:t>зобов’язується:</a:t>
            </a:r>
            <a:endParaRPr lang="uk-UA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sz="1300" dirty="0"/>
              <a:t>створити не менше </a:t>
            </a:r>
            <a:r>
              <a:rPr lang="uk-UA" sz="1300" dirty="0" smtClean="0"/>
              <a:t>4 постійних та 10 сезонних </a:t>
            </a:r>
            <a:r>
              <a:rPr lang="uk-UA" sz="1300" dirty="0"/>
              <a:t>робочих </a:t>
            </a:r>
            <a:r>
              <a:rPr lang="uk-UA" sz="1300" dirty="0" smtClean="0"/>
              <a:t>місць</a:t>
            </a:r>
            <a:r>
              <a:rPr lang="ru-RU" sz="1400" dirty="0" smtClean="0"/>
              <a:t>  на </a:t>
            </a:r>
            <a:r>
              <a:rPr lang="uk-UA" sz="1400" dirty="0" smtClean="0"/>
              <a:t>1 </a:t>
            </a:r>
            <a:r>
              <a:rPr lang="uk-UA" sz="1400" dirty="0"/>
              <a:t>гектар модульних </a:t>
            </a:r>
            <a:r>
              <a:rPr lang="uk-UA" sz="1400" dirty="0" smtClean="0"/>
              <a:t>теплиць,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залучення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фермерському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господарстві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членів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господарств</a:t>
            </a:r>
            <a:r>
              <a:rPr lang="uk-UA" sz="1300" dirty="0" smtClean="0"/>
              <a:t>  (період працевлаштування сезонних працівників повинен складати не менше 8 місяців протягом року), обов'язкова </a:t>
            </a:r>
            <a:r>
              <a:rPr lang="uk-UA" sz="1300" dirty="0"/>
              <a:t>виплата мінімальної заробітної плати.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300" dirty="0" smtClean="0"/>
              <a:t>забезпечити </a:t>
            </a:r>
            <a:r>
              <a:rPr lang="uk-UA" sz="1300" dirty="0"/>
              <a:t>модульну теплицю джерелом водозабору та зрошенням;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300" dirty="0" smtClean="0"/>
              <a:t>провадити </a:t>
            </a:r>
            <a:r>
              <a:rPr lang="uk-UA" sz="1300" dirty="0"/>
              <a:t>діяльність після закінчення будівництва протягом не менше 3-ох </a:t>
            </a:r>
            <a:r>
              <a:rPr lang="uk-UA" sz="1300" dirty="0" smtClean="0"/>
              <a:t>років</a:t>
            </a:r>
            <a:r>
              <a:rPr lang="uk-UA" sz="1300" dirty="0"/>
              <a:t> </a:t>
            </a:r>
            <a:r>
              <a:rPr lang="uk-UA" sz="1300" dirty="0" smtClean="0"/>
              <a:t>і сплатити </a:t>
            </a:r>
            <a:r>
              <a:rPr lang="uk-UA" sz="1300" b="1" u="sng" dirty="0" smtClean="0"/>
              <a:t>100</a:t>
            </a:r>
            <a:r>
              <a:rPr lang="uk-UA" sz="1300" b="1" u="sng" dirty="0"/>
              <a:t>%</a:t>
            </a:r>
            <a:r>
              <a:rPr lang="uk-UA" sz="1300" dirty="0"/>
              <a:t> від суми гранту в державний бюджет у вигляді податків, зборів та </a:t>
            </a:r>
            <a:r>
              <a:rPr lang="uk-UA" sz="1300" dirty="0" err="1"/>
              <a:t>ЄСВ</a:t>
            </a:r>
            <a:r>
              <a:rPr lang="uk-UA" sz="1300" dirty="0" smtClean="0"/>
              <a:t>.</a:t>
            </a:r>
          </a:p>
          <a:p>
            <a:pPr lvl="0"/>
            <a:endParaRPr lang="uk-UA" sz="1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18" y="4594286"/>
            <a:ext cx="2779839" cy="200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51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ДЕРЖАВНА ПРОГРАМА «</a:t>
            </a:r>
            <a:r>
              <a:rPr lang="uk-UA" sz="3200" b="1" dirty="0" err="1">
                <a:solidFill>
                  <a:schemeClr val="bg1"/>
                </a:solidFill>
                <a:cs typeface="Times New Roman" pitchFamily="18" charset="0"/>
              </a:rPr>
              <a:t>єРОБОТА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»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64853" y="704260"/>
            <a:ext cx="7956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Постанова КМУ від 21.06.2022 №738 (із змінами) «Деякі питання надання грантів бізнесу»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934" y="1276983"/>
            <a:ext cx="7956376" cy="43088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uk-UA" sz="2200" b="1" dirty="0"/>
              <a:t>ВЛАСНА СПРАВА</a:t>
            </a:r>
          </a:p>
        </p:txBody>
      </p:sp>
      <p:sp>
        <p:nvSpPr>
          <p:cNvPr id="5" name="Рівнобедрений трикутник 4"/>
          <p:cNvSpPr/>
          <p:nvPr/>
        </p:nvSpPr>
        <p:spPr>
          <a:xfrm rot="5400000">
            <a:off x="134125" y="1307927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90810" y="1988840"/>
            <a:ext cx="9194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Для </a:t>
            </a:r>
            <a:r>
              <a:rPr lang="uk-UA" sz="1400" b="1" dirty="0" err="1" smtClean="0"/>
              <a:t>СММП</a:t>
            </a:r>
            <a:r>
              <a:rPr lang="uk-UA" sz="1400" b="1" dirty="0" smtClean="0"/>
              <a:t> </a:t>
            </a:r>
            <a:r>
              <a:rPr lang="uk-UA" sz="1400" b="1" dirty="0"/>
              <a:t>(фізичні особи, фізичні особи-підприємці та юридичні особи)</a:t>
            </a:r>
          </a:p>
          <a:p>
            <a:r>
              <a:rPr lang="uk-UA" sz="1400" b="1" dirty="0"/>
              <a:t>Заявки подаються з бізнес-планом через Портал Дія, або у відділенні Ощадбанку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9113" y="2722990"/>
            <a:ext cx="86576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Розмір гранту:</a:t>
            </a:r>
            <a:r>
              <a:rPr lang="uk-UA" sz="1400" dirty="0"/>
              <a:t> від 50 тис. </a:t>
            </a:r>
            <a:r>
              <a:rPr lang="uk-UA" sz="1400" dirty="0" err="1"/>
              <a:t>грн</a:t>
            </a:r>
            <a:r>
              <a:rPr lang="uk-UA" sz="1400" dirty="0"/>
              <a:t> до 150 тис. </a:t>
            </a:r>
            <a:r>
              <a:rPr lang="uk-UA" sz="1400" dirty="0" err="1"/>
              <a:t>грн</a:t>
            </a:r>
            <a:r>
              <a:rPr lang="uk-UA" sz="1400" dirty="0"/>
              <a:t> за створення 1-го робочого </a:t>
            </a:r>
            <a:r>
              <a:rPr lang="uk-UA" sz="1400" dirty="0" smtClean="0"/>
              <a:t>місця після </a:t>
            </a:r>
            <a:endParaRPr lang="uk-UA" sz="1400" dirty="0"/>
          </a:p>
          <a:p>
            <a:r>
              <a:rPr lang="uk-UA" sz="1400" dirty="0"/>
              <a:t>                             до 250 тис. грн </a:t>
            </a:r>
            <a:r>
              <a:rPr lang="uk-UA" sz="1400" dirty="0" smtClean="0"/>
              <a:t>за </a:t>
            </a:r>
            <a:r>
              <a:rPr lang="uk-UA" sz="1400" dirty="0"/>
              <a:t>створення </a:t>
            </a:r>
            <a:r>
              <a:rPr lang="uk-UA" sz="1400" dirty="0" smtClean="0"/>
              <a:t>не менше 2-ох </a:t>
            </a:r>
            <a:r>
              <a:rPr lang="uk-UA" sz="1400" dirty="0"/>
              <a:t>робочих місць</a:t>
            </a:r>
          </a:p>
          <a:p>
            <a:r>
              <a:rPr lang="uk-UA" sz="1400" b="1" dirty="0"/>
              <a:t>Строк реалізації проекту:</a:t>
            </a:r>
            <a:r>
              <a:rPr lang="uk-UA" sz="1400" dirty="0"/>
              <a:t> 6 місяців з часу отримання бюджетних коштів.</a:t>
            </a:r>
          </a:p>
          <a:p>
            <a:r>
              <a:rPr lang="uk-UA" sz="1400" b="1" dirty="0"/>
              <a:t>Призначення коштів: </a:t>
            </a:r>
            <a:r>
              <a:rPr lang="uk-UA" sz="1400" dirty="0"/>
              <a:t>на створення або розвиток власного бізнесу.</a:t>
            </a:r>
          </a:p>
          <a:p>
            <a:r>
              <a:rPr lang="uk-UA" sz="1400" b="1" dirty="0"/>
              <a:t>Хто приймає рішення про надання гранту:</a:t>
            </a:r>
            <a:r>
              <a:rPr lang="uk-UA" sz="1400" dirty="0"/>
              <a:t> Державний центр зайнятості.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08426" y="4365104"/>
            <a:ext cx="615244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/>
              <a:t>Отримувач зобов’язується:</a:t>
            </a:r>
            <a:endParaRPr lang="uk-UA" sz="15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/>
              <a:t>створити протягом 6 місяців з дня зарахування коштів робочі місця, залежно від розміру </a:t>
            </a:r>
            <a:r>
              <a:rPr lang="uk-UA" sz="1400" dirty="0" smtClean="0"/>
              <a:t>гранту</a:t>
            </a:r>
            <a:r>
              <a:rPr lang="uk-UA" sz="1400" dirty="0"/>
              <a:t>,  на строк не менш як на 24 місяці;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/>
              <a:t>сплатити протягом терміну реалізації проекту 100% гранту  у вигляді податків, зборів та ЄСВ.</a:t>
            </a:r>
          </a:p>
          <a:p>
            <a:pPr lvl="0"/>
            <a:endParaRPr lang="uk-UA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72" y="4149080"/>
            <a:ext cx="2622589" cy="2141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51" y="3954422"/>
            <a:ext cx="2880029" cy="19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7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ДЕРЖАВНА ПРОГРАМА «</a:t>
            </a:r>
            <a:r>
              <a:rPr lang="uk-UA" sz="3200" b="1" dirty="0" err="1">
                <a:solidFill>
                  <a:schemeClr val="bg1"/>
                </a:solidFill>
                <a:cs typeface="Times New Roman" pitchFamily="18" charset="0"/>
              </a:rPr>
              <a:t>єРОБОТА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»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03020"/>
            <a:ext cx="8320734" cy="43088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uk-UA" sz="2200" b="1" dirty="0"/>
              <a:t>ВЛАСНА </a:t>
            </a:r>
            <a:r>
              <a:rPr lang="uk-UA" sz="2200" b="1" dirty="0" smtClean="0"/>
              <a:t>СПРАВА ДЛЯ УЧАСНИКІВ БОЙОВИХ ДІЙ ТА ЧЛЕНАМ СІМЕЙ</a:t>
            </a:r>
            <a:endParaRPr lang="uk-UA" sz="2200" b="1" dirty="0"/>
          </a:p>
        </p:txBody>
      </p:sp>
      <p:sp>
        <p:nvSpPr>
          <p:cNvPr id="5" name="Рівнобедрений трикутник 4"/>
          <p:cNvSpPr/>
          <p:nvPr/>
        </p:nvSpPr>
        <p:spPr>
          <a:xfrm rot="5400000">
            <a:off x="31701" y="988183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2013" y="1812435"/>
            <a:ext cx="90642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Розмір гранту:</a:t>
            </a:r>
            <a:r>
              <a:rPr lang="uk-UA" sz="1400" dirty="0"/>
              <a:t> </a:t>
            </a:r>
            <a:r>
              <a:rPr lang="ru-RU" sz="1400" b="1" dirty="0"/>
              <a:t>1) для члена </a:t>
            </a:r>
            <a:r>
              <a:rPr lang="ru-RU" sz="1400" b="1" dirty="0" err="1"/>
              <a:t>сім’ї</a:t>
            </a:r>
            <a:r>
              <a:rPr lang="ru-RU" sz="1400" b="1" dirty="0"/>
              <a:t> у </a:t>
            </a:r>
            <a:r>
              <a:rPr lang="ru-RU" sz="1400" b="1" dirty="0" err="1"/>
              <a:t>разі</a:t>
            </a:r>
            <a:r>
              <a:rPr lang="ru-RU" sz="1400" b="1" dirty="0"/>
              <a:t> </a:t>
            </a:r>
            <a:r>
              <a:rPr lang="ru-RU" sz="1400" b="1" dirty="0" err="1"/>
              <a:t>зобов’язання</a:t>
            </a:r>
            <a:r>
              <a:rPr lang="ru-RU" sz="1400" b="1" dirty="0"/>
              <a:t> </a:t>
            </a:r>
            <a:r>
              <a:rPr lang="ru-RU" sz="1400" b="1" dirty="0" err="1"/>
              <a:t>створити</a:t>
            </a:r>
            <a:r>
              <a:rPr lang="ru-RU" sz="1400" b="1" dirty="0"/>
              <a:t>:</a:t>
            </a:r>
          </a:p>
          <a:p>
            <a:pPr marL="1165225"/>
            <a:r>
              <a:rPr lang="ru-RU" sz="1400" dirty="0" err="1"/>
              <a:t>одне</a:t>
            </a:r>
            <a:r>
              <a:rPr lang="ru-RU" sz="1400" dirty="0"/>
              <a:t> </a:t>
            </a:r>
            <a:r>
              <a:rPr lang="ru-RU" sz="1400" dirty="0" err="1"/>
              <a:t>робоче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- до 250 тис. </a:t>
            </a:r>
            <a:r>
              <a:rPr lang="ru-RU" sz="1400" dirty="0" err="1"/>
              <a:t>гривень</a:t>
            </a:r>
            <a:r>
              <a:rPr lang="ru-RU" sz="1400" dirty="0"/>
              <a:t>;</a:t>
            </a:r>
          </a:p>
          <a:p>
            <a:pPr marL="1165225"/>
            <a:r>
              <a:rPr lang="ru-RU" sz="1400" dirty="0"/>
              <a:t>два </a:t>
            </a:r>
            <a:r>
              <a:rPr lang="ru-RU" sz="1400" dirty="0" err="1"/>
              <a:t>робочих</a:t>
            </a:r>
            <a:r>
              <a:rPr lang="ru-RU" sz="1400" dirty="0"/>
              <a:t> </a:t>
            </a:r>
            <a:r>
              <a:rPr lang="ru-RU" sz="1400" dirty="0" err="1"/>
              <a:t>місця</a:t>
            </a:r>
            <a:r>
              <a:rPr lang="ru-RU" sz="1400" dirty="0"/>
              <a:t> - </a:t>
            </a:r>
            <a:r>
              <a:rPr lang="ru-RU" sz="1400" dirty="0" err="1"/>
              <a:t>від</a:t>
            </a:r>
            <a:r>
              <a:rPr lang="ru-RU" sz="1400" dirty="0"/>
              <a:t> 250 тис. до 500 тис. </a:t>
            </a:r>
            <a:r>
              <a:rPr lang="ru-RU" sz="1400" dirty="0" err="1"/>
              <a:t>гривень</a:t>
            </a:r>
            <a:r>
              <a:rPr lang="ru-RU" sz="1400" dirty="0"/>
              <a:t>.</a:t>
            </a:r>
          </a:p>
          <a:p>
            <a:pPr marL="1165225"/>
            <a:r>
              <a:rPr lang="uk-UA" sz="1400" b="1" dirty="0"/>
              <a:t>2) для учасника бойових дій та/або особи з інвалідністю внаслідок війни, зареєстрованих як фізична особа - підприємець, у разі зобов’язання створити:</a:t>
            </a:r>
          </a:p>
          <a:p>
            <a:pPr marL="1165225"/>
            <a:r>
              <a:rPr lang="uk-UA" sz="1400" dirty="0"/>
              <a:t>одне робоче місце - до 250 тис. гривень;</a:t>
            </a:r>
          </a:p>
          <a:p>
            <a:pPr marL="1165225"/>
            <a:r>
              <a:rPr lang="uk-UA" sz="1400" dirty="0"/>
              <a:t>два робочих місця - від 250 тис. до 500 тис. гривень;</a:t>
            </a:r>
          </a:p>
          <a:p>
            <a:pPr marL="1165225"/>
            <a:r>
              <a:rPr lang="uk-UA" sz="1400" dirty="0"/>
              <a:t>чотири робочих місця - від 500 тис. до 1000 тис. гривень.</a:t>
            </a:r>
          </a:p>
          <a:p>
            <a:r>
              <a:rPr lang="ru-RU" sz="1400" dirty="0" err="1" smtClean="0"/>
              <a:t>Гранти</a:t>
            </a:r>
            <a:r>
              <a:rPr lang="ru-RU" sz="1400" dirty="0" smtClean="0"/>
              <a:t> </a:t>
            </a:r>
            <a:r>
              <a:rPr lang="uk-UA" sz="1400" dirty="0" smtClean="0"/>
              <a:t>від 500  </a:t>
            </a:r>
            <a:r>
              <a:rPr lang="ru-RU" sz="1400" dirty="0" smtClean="0"/>
              <a:t>до 1000 </a:t>
            </a:r>
            <a:r>
              <a:rPr lang="ru-RU" sz="1400" dirty="0"/>
              <a:t>тис. г</a:t>
            </a:r>
            <a:r>
              <a:rPr lang="ru-RU" sz="1400" dirty="0" smtClean="0"/>
              <a:t>рн. за </a:t>
            </a:r>
            <a:r>
              <a:rPr lang="ru-RU" sz="1400" dirty="0" err="1"/>
              <a:t>умови</a:t>
            </a:r>
            <a:r>
              <a:rPr lang="ru-RU" sz="1400" dirty="0"/>
              <a:t> </a:t>
            </a:r>
            <a:r>
              <a:rPr lang="ru-RU" sz="1400" dirty="0" err="1" smtClean="0"/>
              <a:t>співфінансування</a:t>
            </a:r>
            <a:r>
              <a:rPr lang="ru-RU" sz="1400" dirty="0" smtClean="0"/>
              <a:t> </a:t>
            </a:r>
            <a:r>
              <a:rPr lang="ru-RU" sz="1400" dirty="0"/>
              <a:t>не </a:t>
            </a:r>
            <a:r>
              <a:rPr lang="ru-RU" sz="1400" dirty="0" err="1"/>
              <a:t>менше</a:t>
            </a:r>
            <a:r>
              <a:rPr lang="ru-RU" sz="1400" dirty="0"/>
              <a:t> </a:t>
            </a:r>
            <a:r>
              <a:rPr lang="ru-RU" sz="1400" dirty="0" smtClean="0"/>
              <a:t>30 % </a:t>
            </a:r>
            <a:r>
              <a:rPr lang="ru-RU" sz="1400" dirty="0" err="1" smtClean="0"/>
              <a:t>власними</a:t>
            </a:r>
            <a:r>
              <a:rPr lang="ru-RU" sz="1400" dirty="0" smtClean="0"/>
              <a:t> коштами</a:t>
            </a:r>
            <a:endParaRPr lang="uk-UA" sz="1400" b="1" dirty="0" smtClean="0"/>
          </a:p>
          <a:p>
            <a:r>
              <a:rPr lang="uk-UA" sz="1400" b="1" dirty="0" smtClean="0"/>
              <a:t>Строк </a:t>
            </a:r>
            <a:r>
              <a:rPr lang="uk-UA" sz="1400" b="1" dirty="0"/>
              <a:t>реалізації проекту:</a:t>
            </a:r>
            <a:r>
              <a:rPr lang="uk-UA" sz="1400" dirty="0"/>
              <a:t> </a:t>
            </a:r>
            <a:r>
              <a:rPr lang="uk-UA" sz="1400" dirty="0" smtClean="0"/>
              <a:t>36 </a:t>
            </a:r>
            <a:r>
              <a:rPr lang="uk-UA" sz="1400" dirty="0"/>
              <a:t>місяців з часу отримання бюджетних коштів.</a:t>
            </a:r>
          </a:p>
          <a:p>
            <a:r>
              <a:rPr lang="uk-UA" sz="1400" b="1" dirty="0"/>
              <a:t>Призначення коштів: </a:t>
            </a:r>
            <a:r>
              <a:rPr lang="uk-UA" sz="1400" dirty="0"/>
              <a:t>на створення або розвиток власного </a:t>
            </a:r>
            <a:r>
              <a:rPr lang="uk-UA" sz="1400" dirty="0" smtClean="0"/>
              <a:t>бізнесу</a:t>
            </a:r>
            <a:endParaRPr lang="uk-UA" sz="1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12013" y="4721908"/>
            <a:ext cx="62161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/>
              <a:t>Отримувач зобов’язується:</a:t>
            </a:r>
            <a:endParaRPr lang="uk-UA" sz="15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/>
              <a:t>створити протягом 6 місяців </a:t>
            </a:r>
            <a:r>
              <a:rPr lang="uk-UA" sz="1400" dirty="0" smtClean="0"/>
              <a:t>робочі місця на </a:t>
            </a:r>
            <a:r>
              <a:rPr lang="uk-UA" sz="1400" dirty="0"/>
              <a:t>строк не менш як на 24 </a:t>
            </a:r>
            <a:r>
              <a:rPr lang="uk-UA" sz="1400" dirty="0" smtClean="0"/>
              <a:t>місяці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 smtClean="0"/>
              <a:t>сплатити </a:t>
            </a:r>
            <a:r>
              <a:rPr lang="uk-UA" sz="1400" dirty="0"/>
              <a:t>протягом 36 місяців </a:t>
            </a:r>
            <a:r>
              <a:rPr lang="uk-UA" sz="1400" dirty="0" smtClean="0"/>
              <a:t>100</a:t>
            </a:r>
            <a:r>
              <a:rPr lang="uk-UA" sz="1400" dirty="0"/>
              <a:t>% гранту  у вигляді податків, зборів та </a:t>
            </a:r>
            <a:r>
              <a:rPr lang="uk-UA" sz="1400" dirty="0" err="1" smtClean="0"/>
              <a:t>ЄСВ</a:t>
            </a:r>
            <a:endParaRPr lang="uk-UA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18572"/>
            <a:ext cx="2511541" cy="2141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34427"/>
            <a:ext cx="2511541" cy="1920979"/>
          </a:xfrm>
          <a:prstGeom prst="rect">
            <a:avLst/>
          </a:prstGeom>
        </p:spPr>
      </p:pic>
      <p:sp>
        <p:nvSpPr>
          <p:cNvPr id="11" name="Прямокутник 1"/>
          <p:cNvSpPr/>
          <p:nvPr/>
        </p:nvSpPr>
        <p:spPr>
          <a:xfrm rot="10800000" flipV="1">
            <a:off x="304585" y="5951533"/>
            <a:ext cx="7690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Постанова КМУ від 21.06.2022 №738 (із змінами) «</a:t>
            </a:r>
            <a:r>
              <a:rPr lang="uk-UA" sz="1400" b="1" dirty="0"/>
              <a:t>Деякі</a:t>
            </a:r>
            <a:r>
              <a:rPr lang="uk-UA" sz="1200" b="1" dirty="0"/>
              <a:t> питання надання грантів бізнесу»</a:t>
            </a:r>
          </a:p>
        </p:txBody>
      </p:sp>
    </p:spTree>
    <p:extLst>
      <p:ext uri="{BB962C8B-B14F-4D97-AF65-F5344CB8AC3E}">
        <p14:creationId xmlns:p14="http://schemas.microsoft.com/office/powerpoint/2010/main" val="238907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ДЕРЖАВНА ПРОГРАМА «</a:t>
            </a:r>
            <a:r>
              <a:rPr lang="uk-UA" sz="3200" b="1" dirty="0" err="1">
                <a:solidFill>
                  <a:schemeClr val="bg1"/>
                </a:solidFill>
                <a:cs typeface="Times New Roman" pitchFamily="18" charset="0"/>
              </a:rPr>
              <a:t>єРОБОТА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»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64853" y="704260"/>
            <a:ext cx="7956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Постанова КМУ від 24.06.2022 №739 (із змінами) «Деякі питання надання грантів для переробних підприємств»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557" y="1185420"/>
            <a:ext cx="7956376" cy="43088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uk-UA" sz="2200" b="1" dirty="0"/>
              <a:t>НОВИЙ РІВЕНЬ</a:t>
            </a:r>
          </a:p>
        </p:txBody>
      </p:sp>
      <p:sp>
        <p:nvSpPr>
          <p:cNvPr id="5" name="Рівнобедрений трикутник 4"/>
          <p:cNvSpPr/>
          <p:nvPr/>
        </p:nvSpPr>
        <p:spPr>
          <a:xfrm rot="5400000">
            <a:off x="67771" y="1216364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825273" y="166792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Для юридичних осіб та фізичних осіб – підприємців </a:t>
            </a:r>
          </a:p>
          <a:p>
            <a:r>
              <a:rPr lang="uk-UA" sz="1400" b="1" dirty="0"/>
              <a:t>Заявки на отримання гранту подаються з бізнес-планом через Портал Дія.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10030" y="2194051"/>
            <a:ext cx="838794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Розмір гранту:</a:t>
            </a:r>
            <a:r>
              <a:rPr lang="uk-UA" sz="1400" dirty="0"/>
              <a:t> до 8,0 млн. </a:t>
            </a:r>
            <a:r>
              <a:rPr lang="uk-UA" sz="1400" dirty="0" smtClean="0"/>
              <a:t>грн в розмірі до 50 % вартості проекту</a:t>
            </a:r>
            <a:endParaRPr lang="uk-UA" sz="1400" dirty="0"/>
          </a:p>
          <a:p>
            <a:r>
              <a:rPr lang="uk-UA" sz="1400" b="1" dirty="0" err="1"/>
              <a:t>Співфінансування</a:t>
            </a:r>
            <a:r>
              <a:rPr lang="uk-UA" sz="1400" b="1" dirty="0"/>
              <a:t>:  </a:t>
            </a:r>
            <a:r>
              <a:rPr lang="uk-UA" sz="1400" dirty="0" smtClean="0"/>
              <a:t>не менше 50</a:t>
            </a:r>
            <a:r>
              <a:rPr lang="uk-UA" sz="1400" dirty="0"/>
              <a:t>% вартості </a:t>
            </a:r>
            <a:r>
              <a:rPr lang="uk-UA" sz="1400" dirty="0" smtClean="0"/>
              <a:t>проекту власних або кредитних коштів  (у разі залучення кредиту власні кошти мають становити не менше 20 % вартості проекту).</a:t>
            </a:r>
            <a:endParaRPr lang="uk-UA" sz="1400" dirty="0"/>
          </a:p>
          <a:p>
            <a:r>
              <a:rPr lang="uk-UA" sz="1400" b="1" dirty="0" smtClean="0"/>
              <a:t>Призначення </a:t>
            </a:r>
            <a:r>
              <a:rPr lang="uk-UA" sz="1400" b="1" dirty="0"/>
              <a:t>коштів:</a:t>
            </a:r>
            <a:r>
              <a:rPr lang="uk-UA" sz="1400" dirty="0"/>
              <a:t> для створення </a:t>
            </a:r>
            <a:r>
              <a:rPr lang="uk-UA" sz="1400" dirty="0" smtClean="0"/>
              <a:t>одного нового переробного підприємства </a:t>
            </a:r>
            <a:r>
              <a:rPr lang="uk-UA" sz="1400" dirty="0"/>
              <a:t>або </a:t>
            </a:r>
            <a:r>
              <a:rPr lang="uk-UA" sz="1400" dirty="0" smtClean="0"/>
              <a:t>для збільшення </a:t>
            </a:r>
            <a:r>
              <a:rPr lang="uk-UA" sz="1400" dirty="0" err="1"/>
              <a:t>потужностей</a:t>
            </a:r>
            <a:r>
              <a:rPr lang="uk-UA" sz="1400" dirty="0"/>
              <a:t> </a:t>
            </a:r>
            <a:r>
              <a:rPr lang="uk-UA" sz="1400" dirty="0" smtClean="0"/>
              <a:t>існуючого підприємства: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п</a:t>
            </a:r>
            <a:r>
              <a:rPr lang="uk-UA" sz="1400" dirty="0" smtClean="0"/>
              <a:t>ридбання основних засобів (машини та обладнання);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д</a:t>
            </a:r>
            <a:r>
              <a:rPr lang="uk-UA" sz="1400" dirty="0" smtClean="0"/>
              <a:t>оставка  та введення в експлуатацію основних засобів, включаючи програмне забезпечення.</a:t>
            </a:r>
            <a:endParaRPr lang="uk-UA" sz="1400" dirty="0"/>
          </a:p>
          <a:p>
            <a:r>
              <a:rPr lang="uk-UA" sz="1500" b="1" dirty="0" smtClean="0"/>
              <a:t>Отримувач </a:t>
            </a:r>
            <a:r>
              <a:rPr lang="uk-UA" sz="1500" b="1" dirty="0"/>
              <a:t>зобов’язується:</a:t>
            </a:r>
            <a:endParaRPr lang="uk-UA" sz="1500" dirty="0"/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uk-UA" sz="1400" dirty="0"/>
              <a:t>сплачувати податки, збори та ЄСВ протягом 3 років;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uk-UA" sz="1400" dirty="0"/>
              <a:t>створити </a:t>
            </a:r>
            <a:r>
              <a:rPr lang="ru-RU" sz="1400" dirty="0"/>
              <a:t>до </a:t>
            </a:r>
            <a:r>
              <a:rPr lang="uk-UA" sz="1400" dirty="0"/>
              <a:t>25 робочих </a:t>
            </a:r>
            <a:r>
              <a:rPr lang="uk-UA" sz="1400" dirty="0" smtClean="0"/>
              <a:t>місць</a:t>
            </a:r>
            <a:r>
              <a:rPr lang="en-US" sz="1400" dirty="0" smtClean="0"/>
              <a:t> </a:t>
            </a:r>
            <a:r>
              <a:rPr lang="uk-UA" sz="1400" dirty="0" smtClean="0"/>
              <a:t>не менше як на 36 місяців;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uk-UA" sz="1400" dirty="0"/>
              <a:t>п</a:t>
            </a:r>
            <a:r>
              <a:rPr lang="uk-UA" sz="1400" dirty="0" smtClean="0"/>
              <a:t>ротягом 6 місяців працевлаштувати не менше ніж 30% осіб,</a:t>
            </a:r>
          </a:p>
          <a:p>
            <a:pPr lvl="0" fontAlgn="base"/>
            <a:r>
              <a:rPr lang="uk-UA" sz="1400" dirty="0" smtClean="0"/>
              <a:t>та решета не пізніше ніж через 12 місяців з дати отримання гранту</a:t>
            </a:r>
            <a:endParaRPr lang="uk-UA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113447"/>
            <a:ext cx="3111780" cy="237626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10030" y="4851593"/>
            <a:ext cx="49653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/>
              <a:t>Кількість працевлаштованих залежно від розміру гранту</a:t>
            </a:r>
            <a:endParaRPr lang="uk-UA" sz="1500" dirty="0"/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39164"/>
              </p:ext>
            </p:extLst>
          </p:nvPr>
        </p:nvGraphicFramePr>
        <p:xfrm>
          <a:off x="144496" y="5280862"/>
          <a:ext cx="5098789" cy="1371600"/>
        </p:xfrm>
        <a:graphic>
          <a:graphicData uri="http://schemas.openxmlformats.org/drawingml/2006/table">
            <a:tbl>
              <a:tblPr/>
              <a:tblGrid>
                <a:gridCol w="2166284">
                  <a:extLst>
                    <a:ext uri="{9D8B030D-6E8A-4147-A177-3AD203B41FA5}">
                      <a16:colId xmlns:a16="http://schemas.microsoft.com/office/drawing/2014/main" xmlns="" val="796926439"/>
                    </a:ext>
                  </a:extLst>
                </a:gridCol>
                <a:gridCol w="2932505">
                  <a:extLst>
                    <a:ext uri="{9D8B030D-6E8A-4147-A177-3AD203B41FA5}">
                      <a16:colId xmlns:a16="http://schemas.microsoft.com/office/drawing/2014/main" xmlns="" val="135381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>
                          <a:effectLst/>
                        </a:rPr>
                        <a:t>Розмір </a:t>
                      </a:r>
                      <a:r>
                        <a:rPr lang="uk-UA" sz="1400" dirty="0" smtClean="0">
                          <a:effectLst/>
                        </a:rPr>
                        <a:t>гранту  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>
                          <a:effectLst/>
                        </a:rPr>
                        <a:t>Кількість працевлаштованих, осіб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379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>
                          <a:effectLst/>
                        </a:rPr>
                        <a:t>До </a:t>
                      </a:r>
                      <a:r>
                        <a:rPr lang="uk-UA" sz="1400" dirty="0" smtClean="0">
                          <a:effectLst/>
                        </a:rPr>
                        <a:t>1, 6 млн. грн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>
                          <a:effectLst/>
                        </a:rPr>
                        <a:t>5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42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 smtClean="0">
                          <a:effectLst/>
                        </a:rPr>
                        <a:t>1,</a:t>
                      </a:r>
                      <a:r>
                        <a:rPr lang="uk-UA" sz="1400" baseline="0" dirty="0" smtClean="0">
                          <a:effectLst/>
                        </a:rPr>
                        <a:t>6 </a:t>
                      </a:r>
                      <a:r>
                        <a:rPr lang="uk-UA" sz="1400" dirty="0" smtClean="0">
                          <a:effectLst/>
                        </a:rPr>
                        <a:t>- 3,2</a:t>
                      </a:r>
                      <a:r>
                        <a:rPr lang="uk-UA" sz="1400" baseline="0" dirty="0" smtClean="0">
                          <a:effectLst/>
                        </a:rPr>
                        <a:t> млн. грн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>
                          <a:effectLst/>
                        </a:rPr>
                        <a:t>10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247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 smtClean="0">
                          <a:effectLst/>
                        </a:rPr>
                        <a:t>3,</a:t>
                      </a:r>
                      <a:r>
                        <a:rPr lang="uk-UA" sz="1400" baseline="0" dirty="0" smtClean="0">
                          <a:effectLst/>
                        </a:rPr>
                        <a:t>2 </a:t>
                      </a:r>
                      <a:r>
                        <a:rPr lang="uk-UA" sz="1400" dirty="0" smtClean="0">
                          <a:effectLst/>
                        </a:rPr>
                        <a:t>– 4,8 млн. грн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>
                          <a:effectLst/>
                        </a:rPr>
                        <a:t>15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0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 smtClean="0">
                          <a:effectLst/>
                        </a:rPr>
                        <a:t>4,8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– 6,4 млн. грн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>
                          <a:effectLst/>
                        </a:rPr>
                        <a:t>20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9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 smtClean="0">
                          <a:effectLst/>
                        </a:rPr>
                        <a:t>6,4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– 8,0 млн. грн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 smtClean="0">
                          <a:effectLst/>
                        </a:rPr>
                        <a:t>25</a:t>
                      </a:r>
                      <a:endParaRPr lang="uk-UA" sz="1400" dirty="0"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28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3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МІСЦЕВІ ПРОГРАМИ ПІДТРИМКИ  У 2024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РОЦІ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1188" y="1804470"/>
            <a:ext cx="8107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Пільгові кредити для ветеранів війни:</a:t>
            </a:r>
          </a:p>
          <a:p>
            <a:endParaRPr lang="uk-UA" sz="1600" b="1" dirty="0"/>
          </a:p>
          <a:p>
            <a:r>
              <a:rPr lang="uk-UA" sz="1400" b="1" dirty="0"/>
              <a:t>Кредитні кошти надаються </a:t>
            </a:r>
            <a:r>
              <a:rPr lang="uk-UA" sz="1400" b="1" dirty="0" smtClean="0"/>
              <a:t>під 3 % річних </a:t>
            </a:r>
            <a:r>
              <a:rPr lang="ru-RU" sz="1400" dirty="0" smtClean="0"/>
              <a:t>на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пов’язаних</a:t>
            </a:r>
            <a:r>
              <a:rPr lang="ru-RU" sz="1400" dirty="0"/>
              <a:t> з </a:t>
            </a:r>
            <a:r>
              <a:rPr lang="ru-RU" sz="1400" dirty="0" err="1"/>
              <a:t>виробництвом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придбання</a:t>
            </a:r>
            <a:r>
              <a:rPr lang="ru-RU" sz="1400" dirty="0"/>
              <a:t>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, </a:t>
            </a:r>
            <a:r>
              <a:rPr lang="ru-RU" sz="1400" dirty="0" err="1"/>
              <a:t>біологічних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(</a:t>
            </a:r>
            <a:r>
              <a:rPr lang="ru-RU" sz="1400" dirty="0" err="1"/>
              <a:t>саджанці</a:t>
            </a:r>
            <a:r>
              <a:rPr lang="ru-RU" sz="1400" dirty="0"/>
              <a:t> плодово-</a:t>
            </a:r>
            <a:r>
              <a:rPr lang="ru-RU" sz="1400" dirty="0" err="1"/>
              <a:t>ягідних</a:t>
            </a:r>
            <a:r>
              <a:rPr lang="ru-RU" sz="1400" dirty="0"/>
              <a:t> культур, </a:t>
            </a:r>
            <a:r>
              <a:rPr lang="ru-RU" sz="1400" dirty="0" err="1"/>
              <a:t>поголів’я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)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сформованого</a:t>
            </a:r>
            <a:r>
              <a:rPr lang="ru-RU" sz="1400" dirty="0"/>
              <a:t> </a:t>
            </a:r>
            <a:r>
              <a:rPr lang="ru-RU" sz="1400" dirty="0" err="1"/>
              <a:t>суб’єктом</a:t>
            </a:r>
            <a:r>
              <a:rPr lang="ru-RU" sz="1400" dirty="0"/>
              <a:t> </a:t>
            </a:r>
            <a:r>
              <a:rPr lang="ru-RU" sz="1400" dirty="0" err="1"/>
              <a:t>підприємництва</a:t>
            </a:r>
            <a:r>
              <a:rPr lang="ru-RU" sz="1400" dirty="0"/>
              <a:t> </a:t>
            </a:r>
            <a:r>
              <a:rPr lang="ru-RU" sz="1400" dirty="0" err="1"/>
              <a:t>бізнес</a:t>
            </a:r>
            <a:r>
              <a:rPr lang="ru-RU" sz="1400" dirty="0"/>
              <a:t>-плану</a:t>
            </a:r>
            <a:r>
              <a:rPr lang="ru-RU" sz="1400" dirty="0" smtClean="0"/>
              <a:t>.</a:t>
            </a:r>
          </a:p>
          <a:p>
            <a:endParaRPr lang="en-US" sz="1400" dirty="0" smtClean="0"/>
          </a:p>
          <a:p>
            <a:pPr algn="just"/>
            <a:r>
              <a:rPr lang="uk-UA" sz="1400" b="1" dirty="0" smtClean="0"/>
              <a:t>У </a:t>
            </a:r>
            <a:r>
              <a:rPr lang="uk-UA" sz="1400" b="1" dirty="0"/>
              <a:t>розмірі: </a:t>
            </a:r>
            <a:r>
              <a:rPr lang="uk-UA" sz="1400" dirty="0"/>
              <a:t>до  700 тис грн</a:t>
            </a:r>
            <a:r>
              <a:rPr lang="uk-UA" sz="1400" dirty="0" smtClean="0"/>
              <a:t>.</a:t>
            </a:r>
          </a:p>
          <a:p>
            <a:endParaRPr lang="uk-UA" sz="1400" dirty="0"/>
          </a:p>
          <a:p>
            <a:r>
              <a:rPr lang="uk-UA" sz="1400" b="1" dirty="0"/>
              <a:t>Терміном:</a:t>
            </a:r>
            <a:r>
              <a:rPr lang="uk-UA" sz="1400" dirty="0"/>
              <a:t> до 5 років з можливістю відстроченням повернення основної суми зобов'язання до 1 року.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335" y="653357"/>
            <a:ext cx="8244405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b="1" dirty="0" smtClean="0"/>
              <a:t>КОМПЛЕКСНА ПРОГРАМА ПІДТРИМКИ ТА РОЗВИТКУ СІЛЬСЬКОГО ГОСПОДАРСТВА У ЛЬВІВСЬКІЙ ОБЛАСТІ НА 2021-2025 РОКИ</a:t>
            </a:r>
            <a:endParaRPr lang="uk-UA" b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82581" y="792024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128530" y="1399110"/>
            <a:ext cx="8912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 smtClean="0">
                <a:solidFill>
                  <a:prstClr val="black"/>
                </a:solidFill>
              </a:rPr>
              <a:t>Рішення ЛОР від</a:t>
            </a:r>
            <a:r>
              <a:rPr lang="uk-UA" sz="1400" b="1" dirty="0">
                <a:solidFill>
                  <a:prstClr val="black"/>
                </a:solidFill>
              </a:rPr>
              <a:t> </a:t>
            </a:r>
            <a:r>
              <a:rPr lang="uk-UA" sz="1400" b="1" dirty="0" smtClean="0">
                <a:solidFill>
                  <a:prstClr val="black"/>
                </a:solidFill>
              </a:rPr>
              <a:t>18.02.2021 № 57  в редакції розпорядження начальника ЛОВА від 25.12.2023 № 1305/0/5-23ВА</a:t>
            </a:r>
            <a:endParaRPr lang="uk-UA" sz="1400" b="1" dirty="0">
              <a:solidFill>
                <a:prstClr val="black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92537" y="4549891"/>
            <a:ext cx="4938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Право на фінансову підтримку мають </a:t>
            </a:r>
            <a:r>
              <a:rPr lang="uk-UA" sz="1400" dirty="0" err="1"/>
              <a:t>мікро</a:t>
            </a:r>
            <a:r>
              <a:rPr lang="uk-UA" sz="1400" dirty="0"/>
              <a:t>, малі та середні суб’єкти підприємництва – юридичні особи або фізичні особи – підприємці, основною діяльністю яких є виробництво сільськогосподарської продукції та засновником (одним із засновників) яких є учасник бойових дій.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12" y="4551649"/>
            <a:ext cx="2838112" cy="18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9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МІСЦЕВІ ПРОГРАМИ ПІДТРИМКИ  У 2024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РОЦІ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0854" y="1706887"/>
            <a:ext cx="9035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Підтримка </a:t>
            </a:r>
            <a:r>
              <a:rPr lang="uk-UA" sz="1400" dirty="0"/>
              <a:t>діючих та новостворених сільськогосподарських </a:t>
            </a:r>
            <a:r>
              <a:rPr lang="uk-UA" sz="1400" dirty="0" smtClean="0"/>
              <a:t>кооперативів, </a:t>
            </a:r>
            <a:r>
              <a:rPr lang="uk-UA" sz="1400" dirty="0"/>
              <a:t>які здійснюють  закладку ягідних насаджень, серед членів яких є не менше 3 (трьох)  осіб - ветеранів/</a:t>
            </a:r>
            <a:r>
              <a:rPr lang="uk-UA" sz="1400" dirty="0" err="1"/>
              <a:t>ветеранок</a:t>
            </a:r>
            <a:r>
              <a:rPr lang="uk-UA" sz="1400" dirty="0"/>
              <a:t> та/або суб’єктів підприємництва, засновником якого є </a:t>
            </a:r>
            <a:r>
              <a:rPr lang="uk-UA" sz="1400" dirty="0" smtClean="0"/>
              <a:t>ветеран/</a:t>
            </a:r>
            <a:r>
              <a:rPr lang="uk-UA" sz="1400" dirty="0" err="1" smtClean="0"/>
              <a:t>ветеранка</a:t>
            </a:r>
            <a:r>
              <a:rPr lang="uk-UA" sz="1400" dirty="0" smtClean="0"/>
              <a:t>.</a:t>
            </a:r>
            <a:endParaRPr lang="en-US" sz="1400" dirty="0" smtClean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82581" y="792024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128530" y="1399110"/>
            <a:ext cx="8912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 smtClean="0">
                <a:solidFill>
                  <a:prstClr val="black"/>
                </a:solidFill>
              </a:rPr>
              <a:t>Рішення ЛОР від</a:t>
            </a:r>
            <a:r>
              <a:rPr lang="uk-UA" sz="1400" b="1" dirty="0">
                <a:solidFill>
                  <a:prstClr val="black"/>
                </a:solidFill>
              </a:rPr>
              <a:t> </a:t>
            </a:r>
            <a:r>
              <a:rPr lang="uk-UA" sz="1400" b="1" dirty="0" smtClean="0">
                <a:solidFill>
                  <a:prstClr val="black"/>
                </a:solidFill>
              </a:rPr>
              <a:t>18.02.2021 № 57  в редакції розпорядження начальника ЛОВА від 25.12.2023 № 1305/0/5-23ВА</a:t>
            </a:r>
            <a:endParaRPr lang="uk-UA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894" y="709578"/>
            <a:ext cx="8244405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b="1" dirty="0" smtClean="0"/>
              <a:t>ФНАНСОВА ПІДТРИМКА СІЛЬСЬКОГОСПОДАРСЬКИХ КООПЕРАТИВІВ, ЯКІ ЗДІЙСНЮЮТЬ ДІЯЛЬНІСТЬ В ГАЛУЗІ ЯГІДНИЦТВА</a:t>
            </a:r>
            <a:endParaRPr lang="uk-UA" b="1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61BB3DA-B346-9AD0-4682-0792B5A24882}"/>
              </a:ext>
            </a:extLst>
          </p:cNvPr>
          <p:cNvSpPr/>
          <p:nvPr/>
        </p:nvSpPr>
        <p:spPr>
          <a:xfrm>
            <a:off x="138972" y="2833844"/>
            <a:ext cx="3333926" cy="1099211"/>
          </a:xfrm>
          <a:prstGeom prst="ellipse">
            <a:avLst/>
          </a:prstGeom>
          <a:solidFill>
            <a:srgbClr val="FFCA08"/>
          </a:solidFill>
          <a:ln w="19050" cap="flat" cmpd="sng" algn="ctr">
            <a:solidFill>
              <a:srgbClr val="FFCA0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БЮДЖЕТНИХ КОШТІВ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(садивний матеріал, система крапельного зрошення, добрива, ЗЗР);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6D1083D7-3C20-01AA-5C9C-31A8831A0308}"/>
              </a:ext>
            </a:extLst>
          </p:cNvPr>
          <p:cNvSpPr/>
          <p:nvPr/>
        </p:nvSpPr>
        <p:spPr>
          <a:xfrm>
            <a:off x="5836500" y="2833844"/>
            <a:ext cx="3255675" cy="1099212"/>
          </a:xfrm>
          <a:prstGeom prst="ellipse">
            <a:avLst/>
          </a:prstGeom>
          <a:solidFill>
            <a:srgbClr val="FFCA08"/>
          </a:solidFill>
          <a:ln w="19050" cap="flat" cmpd="sng" algn="ctr">
            <a:solidFill>
              <a:srgbClr val="FFCA0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ВІДШКОДУВАННЯ ВИТРАТ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uk-UA" sz="105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(садивний матеріал, система крапельного зрошення, добрива, ЗЗР);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54CB2CA-EFBE-0179-9A36-F48A4B5C4DBB}"/>
              </a:ext>
            </a:extLst>
          </p:cNvPr>
          <p:cNvSpPr/>
          <p:nvPr/>
        </p:nvSpPr>
        <p:spPr>
          <a:xfrm>
            <a:off x="3294419" y="2485188"/>
            <a:ext cx="2734810" cy="564584"/>
          </a:xfrm>
          <a:prstGeom prst="ellipse">
            <a:avLst/>
          </a:prstGeom>
          <a:solidFill>
            <a:srgbClr val="FFCA08"/>
          </a:solidFill>
          <a:ln w="19050" cap="flat" cmpd="sng" algn="ctr">
            <a:solidFill>
              <a:srgbClr val="FFCA0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вигляді </a:t>
            </a:r>
          </a:p>
        </p:txBody>
      </p:sp>
      <p:cxnSp>
        <p:nvCxnSpPr>
          <p:cNvPr id="16" name="Прямая со стрелкой 12">
            <a:extLst>
              <a:ext uri="{FF2B5EF4-FFF2-40B4-BE49-F238E27FC236}">
                <a16:creationId xmlns:a16="http://schemas.microsoft.com/office/drawing/2014/main" xmlns="" id="{CACF017E-167D-935B-AC98-70AD3FF19789}"/>
              </a:ext>
            </a:extLst>
          </p:cNvPr>
          <p:cNvCxnSpPr>
            <a:cxnSpLocks/>
          </p:cNvCxnSpPr>
          <p:nvPr/>
        </p:nvCxnSpPr>
        <p:spPr>
          <a:xfrm>
            <a:off x="5599391" y="3004649"/>
            <a:ext cx="429838" cy="88489"/>
          </a:xfrm>
          <a:prstGeom prst="straightConnector1">
            <a:avLst/>
          </a:prstGeom>
          <a:noFill/>
          <a:ln w="10000" cap="flat" cmpd="sng" algn="ctr">
            <a:solidFill>
              <a:srgbClr val="FFCA08"/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14">
            <a:extLst>
              <a:ext uri="{FF2B5EF4-FFF2-40B4-BE49-F238E27FC236}">
                <a16:creationId xmlns:a16="http://schemas.microsoft.com/office/drawing/2014/main" xmlns="" id="{46B5EA04-1FF5-DA20-F8B5-7321CFEE9553}"/>
              </a:ext>
            </a:extLst>
          </p:cNvPr>
          <p:cNvCxnSpPr/>
          <p:nvPr/>
        </p:nvCxnSpPr>
        <p:spPr>
          <a:xfrm flipH="1">
            <a:off x="3364018" y="2961282"/>
            <a:ext cx="473432" cy="176979"/>
          </a:xfrm>
          <a:prstGeom prst="straightConnector1">
            <a:avLst/>
          </a:prstGeom>
          <a:noFill/>
          <a:ln w="10000" cap="flat" cmpd="sng" algn="ctr">
            <a:solidFill>
              <a:srgbClr val="FFCA08"/>
            </a:solidFill>
            <a:prstDash val="solid"/>
            <a:tailEnd type="triangle"/>
          </a:ln>
          <a:effectLst/>
        </p:spPr>
      </p:cxnSp>
      <p:sp>
        <p:nvSpPr>
          <p:cNvPr id="18" name="Прямоугольник: скругленные углы 20">
            <a:extLst>
              <a:ext uri="{FF2B5EF4-FFF2-40B4-BE49-F238E27FC236}">
                <a16:creationId xmlns:a16="http://schemas.microsoft.com/office/drawing/2014/main" xmlns="" id="{D18D8E69-2213-2A1F-8419-FBDCAAF7E2DE}"/>
              </a:ext>
            </a:extLst>
          </p:cNvPr>
          <p:cNvSpPr/>
          <p:nvPr/>
        </p:nvSpPr>
        <p:spPr>
          <a:xfrm>
            <a:off x="3946330" y="3475549"/>
            <a:ext cx="1641441" cy="564584"/>
          </a:xfrm>
          <a:prstGeom prst="roundRect">
            <a:avLst/>
          </a:prstGeom>
          <a:solidFill>
            <a:srgbClr val="FFCA08"/>
          </a:solidFill>
          <a:ln w="19050" cap="flat" cmpd="sng" algn="ctr">
            <a:solidFill>
              <a:srgbClr val="FFCA0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через комісії РДА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86EE85-60A2-1594-8064-DA4E0FE03C07}"/>
              </a:ext>
            </a:extLst>
          </p:cNvPr>
          <p:cNvSpPr txBox="1"/>
          <p:nvPr/>
        </p:nvSpPr>
        <p:spPr>
          <a:xfrm>
            <a:off x="5021797" y="4040133"/>
            <a:ext cx="4122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 межах виділеної субвенції відповідно </a:t>
            </a: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до суми фактично понесених витрат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але не більше ніж передбачено проектом висадки насаджень та кошторисом, який є невід’ємною частиною проекту, що підписані о підписані розробником;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після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прийняття рішень комісія РДА формує Реєстр одержувачів фінансової підтримки та здійснює </a:t>
            </a: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перерахування коштів на банківський рахунок СК.</a:t>
            </a:r>
          </a:p>
        </p:txBody>
      </p:sp>
      <p:sp>
        <p:nvSpPr>
          <p:cNvPr id="23" name="Прямоугольник 1">
            <a:extLst>
              <a:ext uri="{FF2B5EF4-FFF2-40B4-BE49-F238E27FC236}">
                <a16:creationId xmlns:a16="http://schemas.microsoft.com/office/drawing/2014/main" xmlns="" id="{A1581A00-051F-6A14-C033-16897036C5FD}"/>
              </a:ext>
            </a:extLst>
          </p:cNvPr>
          <p:cNvSpPr/>
          <p:nvPr/>
        </p:nvSpPr>
        <p:spPr>
          <a:xfrm>
            <a:off x="4033184" y="3158857"/>
            <a:ext cx="1506496" cy="225351"/>
          </a:xfrm>
          <a:prstGeom prst="rect">
            <a:avLst/>
          </a:prstGeom>
          <a:solidFill>
            <a:srgbClr val="FFCA08"/>
          </a:solidFill>
          <a:ln w="19050" cap="flat" cmpd="sng" algn="ctr">
            <a:solidFill>
              <a:srgbClr val="FFCA0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млн.грн</a:t>
            </a:r>
            <a:endParaRPr kumimoji="0" lang="uk-UA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C126A6-D0A4-08E5-F472-141BD6D720C9}"/>
              </a:ext>
            </a:extLst>
          </p:cNvPr>
          <p:cNvSpPr txBox="1"/>
          <p:nvPr/>
        </p:nvSpPr>
        <p:spPr>
          <a:xfrm>
            <a:off x="120854" y="4040133"/>
            <a:ext cx="46655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 межах виділеної субвенції відповідно </a:t>
            </a: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до вартості створення ягідних насаджень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передбачених проектом висадки насаджень та кошторисом, який є невід’ємною частиною проекту, що підписані розробником;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РДА укладає договір про використання бюджетних коштів з СК;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СК реєструється з органах  казначейства;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РДА включає СК в мережу розпорядників та одержувачів бюджетних коштів та забезпечує </a:t>
            </a: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перерахування коштів на рахунок, відкритий в органах казначейства</a:t>
            </a: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евикористані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бюджетні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кошти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у поточному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році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повертаються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до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відповідних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місцевих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бюджетів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до 1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грудня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5472027-CB81-BC66-C210-D64C3130137C}"/>
              </a:ext>
            </a:extLst>
          </p:cNvPr>
          <p:cNvSpPr txBox="1"/>
          <p:nvPr/>
        </p:nvSpPr>
        <p:spPr>
          <a:xfrm>
            <a:off x="5015096" y="5957469"/>
            <a:ext cx="4141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</a:rPr>
              <a:t>!!!</a:t>
            </a:r>
            <a:r>
              <a:rPr lang="ru-RU" sz="1400" b="1" i="1" dirty="0"/>
              <a:t> СК заборонено </a:t>
            </a:r>
            <a:r>
              <a:rPr lang="ru-RU" sz="1400" b="1" i="1" dirty="0" err="1"/>
              <a:t>продавати</a:t>
            </a:r>
            <a:r>
              <a:rPr lang="ru-RU" sz="1400" b="1" i="1" dirty="0"/>
              <a:t>/ </a:t>
            </a:r>
            <a:r>
              <a:rPr lang="ru-RU" sz="1400" b="1" i="1" dirty="0" err="1"/>
              <a:t>відчужувати</a:t>
            </a:r>
            <a:r>
              <a:rPr lang="ru-RU" sz="1400" b="1" i="1" dirty="0"/>
              <a:t> </a:t>
            </a:r>
            <a:r>
              <a:rPr lang="ru-RU" sz="1400" b="1" i="1" dirty="0" err="1"/>
              <a:t>впродовж</a:t>
            </a:r>
            <a:r>
              <a:rPr lang="ru-RU" sz="1400" b="1" i="1" dirty="0"/>
              <a:t> </a:t>
            </a:r>
            <a:r>
              <a:rPr lang="ru-RU" sz="1400" b="1" i="1" dirty="0">
                <a:latin typeface="Book Antiqua" panose="02040602050305030304" pitchFamily="18" charset="0"/>
              </a:rPr>
              <a:t>3</a:t>
            </a:r>
            <a:r>
              <a:rPr lang="ru-RU" sz="1400" b="1" i="1" dirty="0"/>
              <a:t> </a:t>
            </a:r>
            <a:r>
              <a:rPr lang="ru-RU" sz="1400" b="1" i="1" dirty="0" err="1"/>
              <a:t>років</a:t>
            </a:r>
            <a:r>
              <a:rPr lang="ru-RU" sz="1400" b="1" i="1" dirty="0"/>
              <a:t> </a:t>
            </a:r>
            <a:r>
              <a:rPr lang="ru-RU" sz="1400" b="1" i="1" dirty="0" err="1"/>
              <a:t>садивний</a:t>
            </a:r>
            <a:r>
              <a:rPr lang="ru-RU" sz="1400" b="1" i="1" dirty="0"/>
              <a:t> </a:t>
            </a:r>
            <a:r>
              <a:rPr lang="ru-RU" sz="1400" b="1" i="1" dirty="0" err="1"/>
              <a:t>матеріал</a:t>
            </a:r>
            <a:r>
              <a:rPr lang="ru-RU" sz="1400" b="1" i="1" dirty="0"/>
              <a:t>, </a:t>
            </a:r>
            <a:r>
              <a:rPr lang="ru-RU" sz="1400" b="1" i="1" dirty="0" err="1"/>
              <a:t>придбаний</a:t>
            </a:r>
            <a:r>
              <a:rPr lang="ru-RU" sz="1400" b="1" i="1" dirty="0"/>
              <a:t> за </a:t>
            </a:r>
            <a:r>
              <a:rPr lang="ru-RU" sz="1400" b="1" i="1" dirty="0" err="1"/>
              <a:t>кошти</a:t>
            </a:r>
            <a:r>
              <a:rPr lang="ru-RU" sz="1400" b="1" i="1" dirty="0"/>
              <a:t> </a:t>
            </a:r>
            <a:r>
              <a:rPr lang="ru-RU" sz="1400" b="1" i="1" dirty="0" err="1"/>
              <a:t>підтримки</a:t>
            </a:r>
            <a:r>
              <a:rPr lang="ru-RU" sz="1400" b="1" i="1" dirty="0"/>
              <a:t>.</a:t>
            </a:r>
          </a:p>
          <a:p>
            <a:pPr algn="just"/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43833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МІСЦЕВІ ПРОГРАМИ ПІДТРИМКИ  У 2024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РОЦІ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25842" y="142241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Є два шляхи </a:t>
            </a:r>
            <a:r>
              <a:rPr lang="uk-UA" sz="1600" dirty="0" smtClean="0"/>
              <a:t>отримання грантів для учасників та ветеранів війни з </a:t>
            </a:r>
            <a:r>
              <a:rPr lang="uk-UA" sz="1600" dirty="0" err="1" smtClean="0"/>
              <a:t>рф</a:t>
            </a:r>
            <a:r>
              <a:rPr lang="uk-UA" sz="1600" dirty="0" smtClean="0"/>
              <a:t> і АТО/ООС:</a:t>
            </a:r>
          </a:p>
          <a:p>
            <a:endParaRPr lang="uk-UA" sz="1600" dirty="0" smtClean="0"/>
          </a:p>
          <a:p>
            <a:pPr>
              <a:buAutoNum type="arabicParenR"/>
            </a:pPr>
            <a:r>
              <a:rPr lang="uk-UA" sz="1600" dirty="0" smtClean="0"/>
              <a:t> ЗВЕРНУТИСЬ ДО Департаменту Економіки з готовим бізнес-планом і отримати кошти (безповоротну фінансову допомогу) в розмірі 250 тисяч на започаткування власної справи чи розвитку підприємницької діяльності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2) </a:t>
            </a:r>
            <a:r>
              <a:rPr lang="uk-UA" sz="1600" dirty="0" smtClean="0"/>
              <a:t>СПОЧАТКУ ВИГРАТИ ГРАНТ від державної програми "</a:t>
            </a:r>
            <a:r>
              <a:rPr lang="uk-UA" sz="1600" dirty="0" err="1" smtClean="0"/>
              <a:t>єРобота</a:t>
            </a:r>
            <a:r>
              <a:rPr lang="uk-UA" sz="1600" dirty="0" smtClean="0"/>
              <a:t>" по компоненту "Грант для ветеранів та членів їхніх сімей" ТА ЗВЕРНУТИСЬ ДО </a:t>
            </a:r>
            <a:r>
              <a:rPr lang="uk-UA" sz="1600" dirty="0" err="1" smtClean="0"/>
              <a:t>департпаменту</a:t>
            </a:r>
            <a:r>
              <a:rPr lang="uk-UA" sz="1600" dirty="0" smtClean="0"/>
              <a:t> економіки за додатковим грантом у розмірі 30% від суми отриманої допомоги по державній програмі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21480" y="889898"/>
            <a:ext cx="8244405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b="1" dirty="0" smtClean="0"/>
              <a:t>НАДАННЯ ГРАНТІВ ДЛЯ УЧАСНИКІВ ТА ВЕТЕРАНІВ ВІЙНИ І АТО/ООС</a:t>
            </a:r>
            <a:endParaRPr lang="uk-UA" b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60657" y="890065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івнобедрений трикутник 7"/>
          <p:cNvSpPr/>
          <p:nvPr/>
        </p:nvSpPr>
        <p:spPr>
          <a:xfrm rot="5400000">
            <a:off x="5536" y="3892573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825841" y="441852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Кошти надається в сумі</a:t>
            </a:r>
            <a:r>
              <a:rPr lang="ru-RU" dirty="0" smtClean="0"/>
              <a:t>:</a:t>
            </a:r>
            <a:endParaRPr lang="ru-RU" dirty="0"/>
          </a:p>
          <a:p>
            <a:r>
              <a:rPr lang="uk-UA" dirty="0" smtClean="0"/>
              <a:t>- не більше 60 тис </a:t>
            </a:r>
            <a:r>
              <a:rPr lang="uk-UA" dirty="0" err="1" smtClean="0"/>
              <a:t>грн</a:t>
            </a:r>
            <a:r>
              <a:rPr lang="uk-UA" dirty="0" smtClean="0"/>
              <a:t> на консалтингові послуги та маркетингові ваучери;</a:t>
            </a:r>
          </a:p>
          <a:p>
            <a:r>
              <a:rPr lang="uk-UA" dirty="0" smtClean="0"/>
              <a:t>- не більше 100 тис </a:t>
            </a:r>
            <a:r>
              <a:rPr lang="uk-UA" dirty="0" err="1" smtClean="0"/>
              <a:t>грн</a:t>
            </a:r>
            <a:r>
              <a:rPr lang="uk-UA" dirty="0" smtClean="0"/>
              <a:t> для сертифікації продукції;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не більше 100 тис </a:t>
            </a:r>
            <a:r>
              <a:rPr lang="uk-UA" dirty="0" err="1" smtClean="0"/>
              <a:t>грн</a:t>
            </a:r>
            <a:r>
              <a:rPr lang="uk-UA" dirty="0" smtClean="0"/>
              <a:t> на участь в закордонних виставково-ярмаркових заходах,</a:t>
            </a:r>
          </a:p>
          <a:p>
            <a:r>
              <a:rPr lang="uk-UA" dirty="0" smtClean="0"/>
              <a:t>в т. ч. кластери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82774" y="3892406"/>
            <a:ext cx="8244405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b="1" dirty="0" smtClean="0"/>
              <a:t>ВАУЧЕРНА ПІДТРИМКА БІЗНЕСУ ВЕТЕРАНІВ ТА ЧЛЕНІВ ЇХ СІМЕЙ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771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МІСЦЕВІ ПРОГРАМИ ПІДТРИМКИ  У 2024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РОЦІ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232" y="836712"/>
            <a:ext cx="8287509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ПРОГРАМИ ПІДТРИМКИ ТА РОЗВИТКУ СІЛЬСЬКОГО ГОСПОДАРСТВА РАДЕХІВСЬКОЇ МІСЬКОЇ РАДИ</a:t>
            </a:r>
            <a:endParaRPr lang="ru-RU" b="1" dirty="0"/>
          </a:p>
        </p:txBody>
      </p:sp>
      <p:sp>
        <p:nvSpPr>
          <p:cNvPr id="11" name="Рівнобедрений трикутник 10"/>
          <p:cNvSpPr/>
          <p:nvPr/>
        </p:nvSpPr>
        <p:spPr>
          <a:xfrm rot="5400000">
            <a:off x="173739" y="1024778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786825" y="1628800"/>
            <a:ext cx="834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prstClr val="black"/>
                </a:solidFill>
              </a:rPr>
              <a:t>Рішення №17 від</a:t>
            </a:r>
            <a:r>
              <a:rPr lang="uk-UA" sz="1600" b="1" dirty="0">
                <a:solidFill>
                  <a:prstClr val="black"/>
                </a:solidFill>
              </a:rPr>
              <a:t> </a:t>
            </a:r>
            <a:r>
              <a:rPr lang="uk-UA" sz="1600" b="1" dirty="0" smtClean="0">
                <a:solidFill>
                  <a:prstClr val="black"/>
                </a:solidFill>
              </a:rPr>
              <a:t>21.02.2024 «Про затвердження Програми підтримки розвитку сільськогосподарських обслуговуючих кооперативів та сімейних фермерських господарств </a:t>
            </a:r>
            <a:r>
              <a:rPr lang="uk-UA" sz="1600" b="1" dirty="0" err="1" smtClean="0">
                <a:solidFill>
                  <a:prstClr val="black"/>
                </a:solidFill>
              </a:rPr>
              <a:t>Радехівської</a:t>
            </a:r>
            <a:r>
              <a:rPr lang="uk-UA" sz="1600" b="1" dirty="0" smtClean="0">
                <a:solidFill>
                  <a:prstClr val="black"/>
                </a:solidFill>
              </a:rPr>
              <a:t> міської територіальної </a:t>
            </a:r>
            <a:r>
              <a:rPr lang="uk-UA" sz="1600" b="1" dirty="0">
                <a:solidFill>
                  <a:prstClr val="black"/>
                </a:solidFill>
              </a:rPr>
              <a:t>громади </a:t>
            </a:r>
            <a:r>
              <a:rPr lang="uk-UA" sz="1600" b="1" dirty="0" smtClean="0">
                <a:solidFill>
                  <a:prstClr val="black"/>
                </a:solidFill>
              </a:rPr>
              <a:t> на 2024 – 2025 роки»</a:t>
            </a:r>
            <a:endParaRPr lang="uk-UA" sz="1600" b="1" dirty="0">
              <a:solidFill>
                <a:prstClr val="black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69018" y="2636912"/>
            <a:ext cx="8774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Фінансова підтримка в розмірі 500,0 тис. грн. </a:t>
            </a:r>
            <a:r>
              <a:rPr lang="uk-UA" sz="1600" dirty="0" smtClean="0"/>
              <a:t>надаються новоствореним сільськогосподарським кооперативам та сімейним фермерським господарствам</a:t>
            </a:r>
          </a:p>
          <a:p>
            <a:r>
              <a:rPr lang="uk-UA" sz="1600" dirty="0" smtClean="0"/>
              <a:t> </a:t>
            </a:r>
          </a:p>
          <a:p>
            <a:r>
              <a:rPr lang="uk-UA" sz="1600" dirty="0" smtClean="0"/>
              <a:t>Кошти надаються сільськогосподарському кооперативу чи СФГ  </a:t>
            </a:r>
            <a:r>
              <a:rPr lang="uk-UA" sz="1600" b="1" dirty="0" smtClean="0"/>
              <a:t>в розмірі 50 тис. грн. </a:t>
            </a:r>
            <a:r>
              <a:rPr lang="uk-UA" sz="1600" dirty="0" smtClean="0"/>
              <a:t>на один суб'єкт господарювання  для покриття витрат пов'язаних із придбанням техніки, обладнання, устаткування, садивного матеріалу та сільськогосподарських тварин.</a:t>
            </a:r>
          </a:p>
          <a:p>
            <a:endParaRPr lang="uk-UA" sz="1600" dirty="0"/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4272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708182-BEBF-EE03-F137-B2F4D55C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ADFB481-F417-FDBD-BFED-F0B4B07E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5" y="1052043"/>
            <a:ext cx="485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8BF08920-DAA1-87FB-E3F4-3603D5BA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4" y="1052043"/>
            <a:ext cx="4300538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2CB5A2-996E-78BC-1C2F-12E33ED25343}"/>
              </a:ext>
            </a:extLst>
          </p:cNvPr>
          <p:cNvSpPr txBox="1"/>
          <p:nvPr/>
        </p:nvSpPr>
        <p:spPr>
          <a:xfrm>
            <a:off x="368137" y="1665056"/>
            <a:ext cx="7485602" cy="355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79"/>
              </a:spcBef>
            </a:pPr>
            <a:r>
              <a:rPr lang="uk-UA" sz="1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САЙТИ РЕСУРСНИХ ЦЕНТРІВ, ФОНДІВ, ОРГАНІЗАЦІЙ</a:t>
            </a:r>
            <a:r>
              <a:rPr lang="uk-UA" sz="135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525">
              <a:spcBef>
                <a:spcPts val="79"/>
              </a:spcBef>
            </a:pP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ДІЯ</a:t>
            </a:r>
            <a:r>
              <a:rPr lang="uk-UA" sz="105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БІЗНЕС</a:t>
            </a:r>
            <a:r>
              <a:rPr lang="uk-UA" sz="105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spc="188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050" spc="188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79"/>
              </a:spcBef>
            </a:pP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Agency of European innovations /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Агенція європейських інновацій 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4"/>
              </a:spcBef>
              <a:buSzPct val="92857"/>
              <a:tabLst>
                <a:tab pos="437674" algn="l"/>
                <a:tab pos="438150" algn="l"/>
              </a:tabLst>
            </a:pP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Група</a:t>
            </a:r>
            <a:r>
              <a:rPr lang="uk-UA" sz="1050" spc="-1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у 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sz="1050" spc="-1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"</a:t>
            </a: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Гранти</a:t>
            </a:r>
            <a:r>
              <a:rPr lang="uk-UA" sz="1050" spc="-1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та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інвестиції</a:t>
            </a:r>
            <a:r>
              <a:rPr lang="uk-UA" sz="1050" spc="-2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для</a:t>
            </a:r>
            <a:r>
              <a:rPr lang="uk-UA" sz="1050" spc="-8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розвитку</a:t>
            </a:r>
            <a:r>
              <a:rPr lang="uk-UA" sz="1050" spc="-1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/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Національна</a:t>
            </a:r>
            <a:r>
              <a:rPr lang="uk-UA" sz="1050" spc="-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платформа</a:t>
            </a:r>
            <a:r>
              <a:rPr lang="uk-UA" sz="1050" spc="-4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МСБ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9">
              <a:buSzPct val="92857"/>
              <a:tabLst>
                <a:tab pos="117158" algn="l"/>
              </a:tabLst>
            </a:pP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Клуб</a:t>
            </a:r>
            <a:r>
              <a:rPr lang="uk-UA" sz="105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ділових</a:t>
            </a:r>
            <a:r>
              <a:rPr lang="uk-UA" sz="105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людей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2478881">
              <a:buSzPct val="92857"/>
              <a:tabLst>
                <a:tab pos="437674" algn="l"/>
                <a:tab pos="438150" algn="l"/>
              </a:tabLst>
            </a:pP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Платформа Е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u4business</a:t>
            </a:r>
            <a:endParaRPr lang="en-US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2478881">
              <a:buSzPct val="92857"/>
              <a:tabLst>
                <a:tab pos="437674" algn="l"/>
                <a:tab pos="438150" algn="l"/>
              </a:tabLst>
            </a:pP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Платформа 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Granty.org.ua</a:t>
            </a:r>
            <a:endParaRPr lang="en-US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/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Громадський простір 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/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Велика ідея</a:t>
            </a:r>
          </a:p>
          <a:p>
            <a:pPr marL="9525"/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Фонд розвитку підприємництва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/>
            <a:r>
              <a:rPr lang="uk-UA" sz="1050" spc="-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Портал</a:t>
            </a:r>
            <a:r>
              <a:rPr lang="uk-UA" sz="1050" spc="-1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EuropeAidContracts</a:t>
            </a:r>
            <a:r>
              <a:rPr lang="en-US" sz="105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1050" spc="-1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європейська</a:t>
            </a:r>
            <a:r>
              <a:rPr lang="uk-UA" sz="1050" spc="-4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допомога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Сайт центр розвитку «Час змін»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Ресурсний центр ГУРТ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Продовольча та сільськогосподарська організація ООН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Програма 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USAID «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Конкурентоспроможна економіка України»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0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Deutsche Gesellschaft für </a:t>
            </a:r>
            <a:r>
              <a:rPr lang="en-US" sz="105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Internationale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Zusammenarbeit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(GIZ) GmbH</a:t>
            </a:r>
            <a:endParaRPr lang="en-US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Програма </a:t>
            </a:r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USAID </a:t>
            </a:r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 аграрного і сільського розвитку - АГРО 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Мережа Центрів інформаційної підтримки бізнесу.</a:t>
            </a:r>
          </a:p>
          <a:p>
            <a:r>
              <a:rPr lang="en-US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European Commission</a:t>
            </a:r>
            <a:endParaRPr lang="en-US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ПРООН Україна </a:t>
            </a:r>
            <a:endParaRPr lang="uk-UA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4E47BA-D98E-9B36-EE25-CC204F2D8579}"/>
              </a:ext>
            </a:extLst>
          </p:cNvPr>
          <p:cNvSpPr txBox="1"/>
          <p:nvPr/>
        </p:nvSpPr>
        <p:spPr>
          <a:xfrm>
            <a:off x="4703078" y="4212083"/>
            <a:ext cx="4570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САЙТИ ОРГАНІВ ВЛАДИ, АСОЦІАЦІЙ РОЗВИТКУ</a:t>
            </a:r>
            <a:r>
              <a:rPr lang="uk-UA" sz="1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Мінагрополітики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Мінекономіки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Департамент АПР ЛОДА  у 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Facebook 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 сторінці ЛОДА</a:t>
            </a:r>
            <a:endParaRPr 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Львівська обласна рада, </a:t>
            </a:r>
            <a:endParaRPr 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Агенція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регіонального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розвитку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Львівської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області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Департамент  МТД та технічної допомоги ЛОДА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uk-UA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Український ветеранський фонд </a:t>
            </a:r>
            <a:endParaRPr lang="uk-UA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35497" y="119890"/>
            <a:ext cx="9108504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B46672-062A-1673-F779-D9133B839D5E}"/>
              </a:ext>
            </a:extLst>
          </p:cNvPr>
          <p:cNvSpPr txBox="1"/>
          <p:nvPr/>
        </p:nvSpPr>
        <p:spPr>
          <a:xfrm>
            <a:off x="1650382" y="265123"/>
            <a:ext cx="678249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chemeClr val="bg1"/>
                </a:solidFill>
                <a:cs typeface="Times New Roman" panose="02020603050405020304" pitchFamily="18" charset="0"/>
              </a:rPr>
              <a:t>ДЖЕРЕЛА ПУБЛІКАЦІЇ ПРО ГРАНТОВІ ПРОГРАМИ ТА ПРОЄКТИ МТД</a:t>
            </a:r>
          </a:p>
        </p:txBody>
      </p:sp>
    </p:spTree>
    <p:extLst>
      <p:ext uri="{BB962C8B-B14F-4D97-AF65-F5344CB8AC3E}">
        <p14:creationId xmlns:p14="http://schemas.microsoft.com/office/powerpoint/2010/main" val="361456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 ДЖЕРЕЛА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ФІНАНСУВАННЯ </a:t>
            </a:r>
            <a:r>
              <a:rPr lang="uk-UA" altLang="ru-RU" sz="2800" b="1" dirty="0">
                <a:solidFill>
                  <a:schemeClr val="bg1"/>
                </a:solidFill>
                <a:cs typeface="Times New Roman" pitchFamily="18" charset="0"/>
              </a:rPr>
              <a:t>ДЛЯ РОЗВИТКУ АГРАРНОГО СЕКТОРУ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ЕКОНОМІКИ У 2024 РОЦІ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2" y="1592171"/>
            <a:ext cx="8170163" cy="95410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ДЕРЖАВНІ ПРОГРАМИ ПІДТРИМКИ ДЛЯ СІЛЬСЬКОГОСПОДАРСЬКИХ ВИРОБНИКІВ </a:t>
            </a:r>
            <a:endParaRPr lang="uk-UA" sz="2800" b="1" i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102003" y="1823170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32558" y="4302001"/>
            <a:ext cx="8811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u="sng" dirty="0" smtClean="0">
              <a:hlinkClick r:id="rId3"/>
            </a:endParaRPr>
          </a:p>
          <a:p>
            <a:endParaRPr lang="uk-U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5176" y="3278291"/>
            <a:ext cx="8102569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ДЕРЖАВНІ ПРОГРАМА «</a:t>
            </a:r>
            <a:r>
              <a:rPr lang="uk-UA" sz="2800" b="1" dirty="0" err="1" smtClean="0">
                <a:cs typeface="Times New Roman" pitchFamily="18" charset="0"/>
              </a:rPr>
              <a:t>єРОБОТА</a:t>
            </a:r>
            <a:r>
              <a:rPr lang="uk-UA" sz="2800" b="1" dirty="0" smtClean="0">
                <a:cs typeface="Times New Roman" pitchFamily="18" charset="0"/>
              </a:rPr>
              <a:t>»</a:t>
            </a:r>
            <a:endParaRPr lang="uk-UA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9070" y="4193894"/>
            <a:ext cx="8136123" cy="95410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МІСЦЕВІ ПРОГРАМИ ПІДТРИМКИ СІЛЬСЬКОГО ГОСПОДАРСТВА</a:t>
            </a:r>
            <a:endParaRPr lang="uk-UA" sz="2800" b="1" i="1" dirty="0"/>
          </a:p>
        </p:txBody>
      </p:sp>
      <p:sp>
        <p:nvSpPr>
          <p:cNvPr id="15" name="Рівнобедрений трикутник 14"/>
          <p:cNvSpPr/>
          <p:nvPr/>
        </p:nvSpPr>
        <p:spPr>
          <a:xfrm rot="5400000">
            <a:off x="102003" y="3384112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івнобедрений трикутник 15"/>
          <p:cNvSpPr/>
          <p:nvPr/>
        </p:nvSpPr>
        <p:spPr>
          <a:xfrm rot="5400000">
            <a:off x="102003" y="4507319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906624" y="5542690"/>
            <a:ext cx="8136123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ПРОЕКТИ МТД</a:t>
            </a:r>
            <a:endParaRPr lang="uk-UA" sz="2800" b="1" i="1" dirty="0"/>
          </a:p>
        </p:txBody>
      </p:sp>
      <p:sp>
        <p:nvSpPr>
          <p:cNvPr id="14" name="Рівнобедрений трикутник 15"/>
          <p:cNvSpPr/>
          <p:nvPr/>
        </p:nvSpPr>
        <p:spPr>
          <a:xfrm rot="5400000">
            <a:off x="105377" y="5678444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35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21537" y="1682882"/>
            <a:ext cx="48788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21536" y="2719059"/>
            <a:ext cx="52506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>
                <a:latin typeface="Bookman Old Style" panose="02050604050505020204" pitchFamily="18" charset="0"/>
                <a:cs typeface="Times New Roman" pitchFamily="18" charset="0"/>
              </a:rPr>
              <a:t>ТЕТЯНА ГЕТЬМАН,</a:t>
            </a:r>
            <a:r>
              <a:rPr lang="uk-UA" sz="2000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+mj-lt"/>
                <a:cs typeface="Times New Roman" pitchFamily="18" charset="0"/>
              </a:rPr>
              <a:t>ДИРЕКТОР ДЕПАРТАМЕНТУ АГРОПРОМИСЛОВОГО РОЗВИТКУ ЛЬВІВСЬКОЇ ОДА </a:t>
            </a:r>
            <a:endParaRPr lang="uk-UA" sz="2000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1537" y="4422016"/>
            <a:ext cx="531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Тел.:+ 38 (099) 763-02-32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 (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066) 718-09-18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1792984" cy="1689422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2987824" y="2348880"/>
            <a:ext cx="0" cy="1755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mail.ukr.net/attach/resize/16770821202401613736/1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83626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 ПРІОРИТЕТИ: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784" y="986077"/>
            <a:ext cx="817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Мікро- малі суб’єкти господарювання</a:t>
            </a:r>
            <a:endParaRPr lang="uk-UA" sz="2800" b="1" i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245731" y="1758596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32558" y="4302001"/>
            <a:ext cx="8811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u="sng" dirty="0" smtClean="0">
              <a:hlinkClick r:id="rId3"/>
            </a:endParaRPr>
          </a:p>
          <a:p>
            <a:endParaRPr lang="uk-U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242" y="1616843"/>
            <a:ext cx="81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i="1" dirty="0" smtClean="0"/>
              <a:t>Бізнес- план</a:t>
            </a:r>
            <a:endParaRPr lang="uk-UA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562" y="3623858"/>
            <a:ext cx="8136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Створення нових  робочих місць особливо для пільгових категорій населення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146" y="2315997"/>
            <a:ext cx="81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i="1" dirty="0" smtClean="0"/>
              <a:t>Додана вартість</a:t>
            </a:r>
            <a:endParaRPr lang="uk-UA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9241" y="3031032"/>
            <a:ext cx="81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i="1" dirty="0" smtClean="0"/>
              <a:t>Власний фінансовий внесок </a:t>
            </a:r>
            <a:endParaRPr lang="uk-UA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2145" y="4746556"/>
            <a:ext cx="810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i="1" dirty="0" smtClean="0"/>
              <a:t>Підзвітність (виконання бізнес-плану, сплата податків) </a:t>
            </a:r>
            <a:endParaRPr lang="uk-UA" sz="2800" b="1" i="1" dirty="0"/>
          </a:p>
        </p:txBody>
      </p:sp>
      <p:sp>
        <p:nvSpPr>
          <p:cNvPr id="18" name="Рівнобедрений трикутник 5"/>
          <p:cNvSpPr/>
          <p:nvPr/>
        </p:nvSpPr>
        <p:spPr>
          <a:xfrm rot="5400000">
            <a:off x="262163" y="2446900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Рівнобедрений трикутник 5"/>
          <p:cNvSpPr/>
          <p:nvPr/>
        </p:nvSpPr>
        <p:spPr>
          <a:xfrm rot="5400000">
            <a:off x="311649" y="3126966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Рівнобедрений трикутник 5"/>
          <p:cNvSpPr/>
          <p:nvPr/>
        </p:nvSpPr>
        <p:spPr>
          <a:xfrm rot="5400000">
            <a:off x="326020" y="3829586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Рівнобедрений трикутник 5"/>
          <p:cNvSpPr/>
          <p:nvPr/>
        </p:nvSpPr>
        <p:spPr>
          <a:xfrm rot="5400000">
            <a:off x="322646" y="5022394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Рівнобедрений трикутник 5"/>
          <p:cNvSpPr/>
          <p:nvPr/>
        </p:nvSpPr>
        <p:spPr>
          <a:xfrm rot="5400000">
            <a:off x="308524" y="5933965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Рівнобедрений трикутник 5"/>
          <p:cNvSpPr/>
          <p:nvPr/>
        </p:nvSpPr>
        <p:spPr>
          <a:xfrm rot="5400000">
            <a:off x="236963" y="1102196"/>
            <a:ext cx="281237" cy="261414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782145" y="5779139"/>
            <a:ext cx="817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 smtClean="0">
                <a:cs typeface="Times New Roman" pitchFamily="18" charset="0"/>
              </a:rPr>
              <a:t>Реєстрація у Державному Аграрному Реєстрі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1054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 ФІНАНСОВА ПІДТРИМКА ЛЬВІВСЬКИХ АГРАРІЇВ У 2023 РОЦІ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32558" y="4302001"/>
            <a:ext cx="8811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u="sng" dirty="0" smtClean="0">
              <a:hlinkClick r:id="rId3"/>
            </a:endParaRPr>
          </a:p>
          <a:p>
            <a:endParaRPr lang="uk-UA" sz="1400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220820"/>
              </p:ext>
            </p:extLst>
          </p:nvPr>
        </p:nvGraphicFramePr>
        <p:xfrm>
          <a:off x="899592" y="1484784"/>
          <a:ext cx="69847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8041" y="5877272"/>
            <a:ext cx="493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Близько 900 заявок на 250 млн. грн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494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56792"/>
            <a:ext cx="2117992" cy="1484158"/>
          </a:xfrm>
          <a:prstGeom prst="rect">
            <a:avLst/>
          </a:prstGeom>
        </p:spPr>
      </p:pic>
      <p:sp>
        <p:nvSpPr>
          <p:cNvPr id="9" name="Прямоугольник 4"/>
          <p:cNvSpPr/>
          <p:nvPr/>
        </p:nvSpPr>
        <p:spPr>
          <a:xfrm>
            <a:off x="-18983" y="22071"/>
            <a:ext cx="91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ДЕРЖАВНІ ПРОГРАМИ У 2024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РОЦІ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03255" y="1173812"/>
            <a:ext cx="86409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Бюджетна програма КПКВК 2801500 «Підтримка фермерських господарств та інших виробників сільськогосподарської продукції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Постанова КМУ від 16.08.2022 № 918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 Заявки подаються через Державний аграрний реєстр</a:t>
            </a:r>
          </a:p>
          <a:p>
            <a:endParaRPr lang="uk-UA" sz="1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827397" y="2312453"/>
            <a:ext cx="83892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Бюджетна субсидія:</a:t>
            </a:r>
          </a:p>
          <a:p>
            <a:pPr marL="285750" indent="-285750">
              <a:buFontTx/>
              <a:buChar char="-"/>
            </a:pPr>
            <a:r>
              <a:rPr lang="uk-UA" sz="1600" b="1" dirty="0" smtClean="0"/>
              <a:t>4000 </a:t>
            </a:r>
            <a:r>
              <a:rPr lang="uk-UA" sz="1600" b="1" dirty="0"/>
              <a:t>грн на 1 га  с/г угідь  ( до 120 га)</a:t>
            </a:r>
            <a:r>
              <a:rPr lang="en-US" sz="1600" b="1" dirty="0" smtClean="0"/>
              <a:t>;</a:t>
            </a:r>
            <a:endParaRPr lang="uk-UA" sz="1600" b="1" dirty="0"/>
          </a:p>
          <a:p>
            <a:pPr marL="285750" indent="-285750">
              <a:buFontTx/>
              <a:buChar char="-"/>
            </a:pPr>
            <a:r>
              <a:rPr lang="uk-UA" sz="1600" b="1" dirty="0" smtClean="0"/>
              <a:t>70</a:t>
            </a:r>
            <a:r>
              <a:rPr lang="en-US" sz="1600" b="1" dirty="0" smtClean="0"/>
              <a:t>00</a:t>
            </a:r>
            <a:r>
              <a:rPr lang="uk-UA" sz="1600" b="1" dirty="0" smtClean="0"/>
              <a:t> </a:t>
            </a:r>
            <a:r>
              <a:rPr lang="uk-UA" sz="1600" b="1" dirty="0"/>
              <a:t>грн на 1 корову  усіх напрямів продуктивності. (3-100 корів</a:t>
            </a:r>
            <a:r>
              <a:rPr lang="uk-UA" sz="1600" b="1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sz="1600" b="1" dirty="0" smtClean="0"/>
              <a:t>2000 </a:t>
            </a:r>
            <a:r>
              <a:rPr lang="uk-UA" sz="1600" b="1" dirty="0" err="1" smtClean="0"/>
              <a:t>грн</a:t>
            </a:r>
            <a:r>
              <a:rPr lang="uk-UA" sz="1600" b="1" dirty="0" smtClean="0"/>
              <a:t> на 1 особину </a:t>
            </a:r>
            <a:r>
              <a:rPr lang="uk-UA" sz="1600" b="1" dirty="0" err="1" smtClean="0"/>
              <a:t>козематку</a:t>
            </a:r>
            <a:r>
              <a:rPr lang="uk-UA" sz="1600" b="1" dirty="0" smtClean="0"/>
              <a:t> та вівцематку (5-500 голів)</a:t>
            </a:r>
            <a:r>
              <a:rPr lang="ru-RU" sz="1600" dirty="0"/>
              <a:t> </a:t>
            </a:r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9557" y="607976"/>
            <a:ext cx="8244407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b="1" dirty="0">
                <a:cs typeface="Times New Roman" pitchFamily="18" charset="0"/>
              </a:rPr>
              <a:t>БЮДЖЕТНА ПІДТРИМКА ЄС АГРАРІЯМ УКРАЇНИ - ДАР</a:t>
            </a:r>
            <a:endParaRPr lang="uk-UA" sz="2400" b="1" i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31701" y="654310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889557" y="4068688"/>
            <a:ext cx="8254657" cy="83099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b="1" dirty="0">
                <a:cs typeface="Times New Roman" pitchFamily="18" charset="0"/>
              </a:rPr>
              <a:t>ДЕРЖАВНА </a:t>
            </a:r>
            <a:r>
              <a:rPr lang="uk-UA" sz="2400" b="1" dirty="0" smtClean="0">
                <a:cs typeface="Times New Roman" pitchFamily="18" charset="0"/>
              </a:rPr>
              <a:t>ПРОГРАМА ЧАСТКОВОЇ КОМПЕНСАЦІЇ ВАРТОСТІ СІЛЬСЬКОГОСПОДАРСЬКОЇ ТЕХНІКИ ТА ОБЛАДНАННЯ</a:t>
            </a:r>
            <a:endParaRPr lang="uk-UA" sz="2400" b="1" i="1" dirty="0"/>
          </a:p>
        </p:txBody>
      </p:sp>
      <p:sp>
        <p:nvSpPr>
          <p:cNvPr id="8" name="Рівнобедрений трикутник 7"/>
          <p:cNvSpPr/>
          <p:nvPr/>
        </p:nvSpPr>
        <p:spPr>
          <a:xfrm rot="5400000">
            <a:off x="57530" y="4266748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235615" y="4863036"/>
            <a:ext cx="88306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u="sng" dirty="0" smtClean="0">
                <a:hlinkClick r:id="rId4"/>
              </a:rPr>
              <a:t>Постанова КМУ від 01.03.2017 № 130</a:t>
            </a:r>
            <a:r>
              <a:rPr lang="en-US" u="sng" dirty="0" smtClean="0">
                <a:hlinkClick r:id="rId4"/>
              </a:rPr>
              <a:t> </a:t>
            </a:r>
            <a:r>
              <a:rPr lang="uk-UA" u="sng" dirty="0" smtClean="0">
                <a:hlinkClick r:id="rId4"/>
              </a:rPr>
              <a:t> (в редакції постанови КМУ від 08.03.2024 № 275)</a:t>
            </a:r>
          </a:p>
          <a:p>
            <a:pPr fontAlgn="base"/>
            <a:r>
              <a:rPr lang="uk-UA" dirty="0" smtClean="0">
                <a:hlinkClick r:id="rId4"/>
              </a:rPr>
              <a:t>Наказ Міністерства </a:t>
            </a:r>
            <a:r>
              <a:rPr lang="uk-UA" dirty="0">
                <a:hlinkClick r:id="rId4"/>
              </a:rPr>
              <a:t>економіки України від </a:t>
            </a:r>
            <a:r>
              <a:rPr lang="en-US" dirty="0" smtClean="0">
                <a:hlinkClick r:id="rId4"/>
              </a:rPr>
              <a:t>08</a:t>
            </a:r>
            <a:r>
              <a:rPr lang="uk-UA" dirty="0" smtClean="0">
                <a:hlinkClick r:id="rId4"/>
              </a:rPr>
              <a:t> </a:t>
            </a:r>
            <a:r>
              <a:rPr lang="uk-UA" dirty="0" smtClean="0">
                <a:hlinkClick r:id="rId4"/>
              </a:rPr>
              <a:t>квітня</a:t>
            </a:r>
            <a:r>
              <a:rPr lang="uk-UA" dirty="0" smtClean="0">
                <a:hlinkClick r:id="rId4"/>
              </a:rPr>
              <a:t> 2024 </a:t>
            </a:r>
            <a:r>
              <a:rPr lang="uk-UA" dirty="0">
                <a:hlinkClick r:id="rId4"/>
              </a:rPr>
              <a:t>року № </a:t>
            </a:r>
            <a:r>
              <a:rPr lang="uk-UA" dirty="0" smtClean="0">
                <a:hlinkClick r:id="rId4"/>
              </a:rPr>
              <a:t>8577 </a:t>
            </a:r>
            <a:endParaRPr lang="uk-UA" dirty="0" smtClean="0"/>
          </a:p>
          <a:p>
            <a:pPr fontAlgn="base"/>
            <a:endParaRPr lang="uk-UA" b="1" dirty="0"/>
          </a:p>
          <a:p>
            <a:pPr fontAlgn="base"/>
            <a:r>
              <a:rPr lang="uk-UA" b="1" dirty="0" smtClean="0"/>
              <a:t>Компенсація надається на </a:t>
            </a:r>
            <a:r>
              <a:rPr lang="uk-UA" b="1" u="sng" dirty="0" smtClean="0"/>
              <a:t>НОВУ</a:t>
            </a:r>
            <a:r>
              <a:rPr lang="uk-UA" b="1" dirty="0" smtClean="0"/>
              <a:t> техніку </a:t>
            </a:r>
            <a:r>
              <a:rPr lang="uk-UA" b="1" u="sng" dirty="0" smtClean="0"/>
              <a:t>УКРАЇНСЬКОГО</a:t>
            </a:r>
            <a:r>
              <a:rPr lang="uk-UA" b="1" dirty="0" smtClean="0"/>
              <a:t> виробництва:</a:t>
            </a:r>
          </a:p>
          <a:p>
            <a:pPr marL="177800" indent="-177800" fontAlgn="base">
              <a:buFontTx/>
              <a:buChar char="-"/>
            </a:pPr>
            <a:r>
              <a:rPr lang="uk-UA" b="1" dirty="0" smtClean="0"/>
              <a:t>в розмірі 25 % від вартості </a:t>
            </a:r>
          </a:p>
          <a:p>
            <a:pPr fontAlgn="base"/>
            <a:r>
              <a:rPr lang="uk-UA" b="1" dirty="0" smtClean="0"/>
              <a:t>-  оплата здійснюється через уповноважені банки</a:t>
            </a:r>
          </a:p>
          <a:p>
            <a:pPr fontAlgn="base"/>
            <a:r>
              <a:rPr lang="uk-UA" b="1" dirty="0" smtClean="0"/>
              <a:t>-  заявка на компенсацію подається до уповноважених банків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235615" y="3399027"/>
            <a:ext cx="8889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Заявки на </a:t>
            </a:r>
            <a:r>
              <a:rPr lang="uk-UA" b="1" dirty="0" smtClean="0"/>
              <a:t>отримання бюджетної субсидії подаються в ДАР після оприлюднення оголошення </a:t>
            </a:r>
            <a:r>
              <a:rPr lang="ru-RU" b="1" dirty="0" smtClean="0"/>
              <a:t>про </a:t>
            </a:r>
            <a:r>
              <a:rPr lang="ru-RU" b="1" dirty="0"/>
              <a:t>початок </a:t>
            </a:r>
            <a:r>
              <a:rPr lang="uk-UA" b="1" dirty="0" smtClean="0"/>
              <a:t>прийому: з 1 травня по 30 червня </a:t>
            </a:r>
            <a:r>
              <a:rPr lang="ru-RU" b="1" dirty="0" smtClean="0"/>
              <a:t>2024 </a:t>
            </a:r>
            <a:r>
              <a:rPr lang="ru-RU" b="1" dirty="0"/>
              <a:t>року. 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585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62168" y="945725"/>
            <a:ext cx="802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Постанова КМУ від </a:t>
            </a:r>
            <a:r>
              <a:rPr lang="uk-UA" sz="1200" b="1" dirty="0" smtClean="0"/>
              <a:t>22.04.2019 №565 «</a:t>
            </a:r>
            <a:r>
              <a:rPr lang="ru-RU" sz="1200" b="1" dirty="0"/>
              <a:t>Про </a:t>
            </a:r>
            <a:r>
              <a:rPr lang="uk-UA" sz="1200" b="1" dirty="0" smtClean="0"/>
              <a:t>затвердження Порядку надання сімейним фермерським господарствам додаткової фінансової підтримки через механізм доплати на користь застрахованих осіб - членів/голови сімейного фермерського господарства єдиного внеску на загальнообов’язкове державне соціальне страхування»</a:t>
            </a:r>
            <a:endParaRPr lang="uk-UA" sz="12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44833" y="1592056"/>
            <a:ext cx="89991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Хто має право на доплату?</a:t>
            </a:r>
            <a:r>
              <a:rPr lang="uk-UA" sz="1400" dirty="0" smtClean="0"/>
              <a:t> </a:t>
            </a:r>
          </a:p>
          <a:p>
            <a:r>
              <a:rPr lang="ru-RU" sz="1400" dirty="0" smtClean="0"/>
              <a:t>Члени/голова </a:t>
            </a:r>
            <a:r>
              <a:rPr lang="ru-RU" sz="1400" dirty="0" err="1" smtClean="0"/>
              <a:t>сімейного</a:t>
            </a:r>
            <a:r>
              <a:rPr lang="ru-RU" sz="1400" dirty="0" smtClean="0"/>
              <a:t> </a:t>
            </a:r>
            <a:r>
              <a:rPr lang="ru-RU" sz="1400" dirty="0" err="1"/>
              <a:t>фермерського</a:t>
            </a:r>
            <a:r>
              <a:rPr lang="ru-RU" sz="1400" dirty="0"/>
              <a:t> </a:t>
            </a:r>
            <a:r>
              <a:rPr lang="ru-RU" sz="1400" dirty="0" err="1"/>
              <a:t>господарства</a:t>
            </a:r>
            <a:r>
              <a:rPr lang="ru-RU" sz="1400" dirty="0"/>
              <a:t> </a:t>
            </a:r>
            <a:r>
              <a:rPr lang="ru-RU" sz="1400" dirty="0" smtClean="0"/>
              <a:t>(СФГ) без </a:t>
            </a:r>
            <a:r>
              <a:rPr lang="ru-RU" sz="1400" dirty="0"/>
              <a:t>статусу </a:t>
            </a:r>
            <a:r>
              <a:rPr lang="ru-RU" sz="1400" dirty="0" err="1"/>
              <a:t>юрособи</a:t>
            </a:r>
            <a:r>
              <a:rPr lang="ru-RU" sz="1400" dirty="0"/>
              <a:t> та яке </a:t>
            </a:r>
            <a:r>
              <a:rPr lang="ru-RU" sz="1400" dirty="0" err="1"/>
              <a:t>зареєстроване</a:t>
            </a:r>
            <a:r>
              <a:rPr lang="ru-RU" sz="1400" dirty="0"/>
              <a:t> </a:t>
            </a:r>
            <a:r>
              <a:rPr lang="ru-RU" sz="1400" dirty="0" err="1"/>
              <a:t>платником</a:t>
            </a:r>
            <a:r>
              <a:rPr lang="ru-RU" sz="1400" dirty="0"/>
              <a:t> </a:t>
            </a:r>
            <a:r>
              <a:rPr lang="ru-RU" sz="1400" dirty="0" err="1"/>
              <a:t>єдиного</a:t>
            </a:r>
            <a:r>
              <a:rPr lang="ru-RU" sz="1400" dirty="0"/>
              <a:t> </a:t>
            </a:r>
            <a:r>
              <a:rPr lang="ru-RU" sz="1400" dirty="0" err="1"/>
              <a:t>податку</a:t>
            </a:r>
            <a:r>
              <a:rPr lang="ru-RU" sz="1400" dirty="0"/>
              <a:t>  4 </a:t>
            </a:r>
            <a:r>
              <a:rPr lang="ru-RU" sz="1400" dirty="0" err="1"/>
              <a:t>групи</a:t>
            </a:r>
            <a:r>
              <a:rPr lang="ru-RU" sz="1400" dirty="0"/>
              <a:t>.</a:t>
            </a:r>
          </a:p>
          <a:p>
            <a:endParaRPr lang="ru-RU" sz="1400" b="1" dirty="0" smtClean="0"/>
          </a:p>
          <a:p>
            <a:r>
              <a:rPr lang="ru-RU" sz="1400" b="1" dirty="0" err="1" smtClean="0"/>
              <a:t>Які</a:t>
            </a:r>
            <a:r>
              <a:rPr lang="ru-RU" sz="1400" b="1" dirty="0" smtClean="0"/>
              <a:t> </a:t>
            </a:r>
            <a:r>
              <a:rPr lang="ru-RU" sz="1400" b="1" dirty="0" err="1"/>
              <a:t>документи</a:t>
            </a:r>
            <a:r>
              <a:rPr lang="ru-RU" sz="1400" b="1" dirty="0"/>
              <a:t> </a:t>
            </a:r>
            <a:r>
              <a:rPr lang="ru-RU" sz="1400" b="1" dirty="0" err="1"/>
              <a:t>слід</a:t>
            </a:r>
            <a:r>
              <a:rPr lang="ru-RU" sz="1400" b="1" dirty="0"/>
              <a:t> подати для </a:t>
            </a:r>
            <a:r>
              <a:rPr lang="ru-RU" sz="1400" b="1" dirty="0" err="1"/>
              <a:t>отримання</a:t>
            </a:r>
            <a:r>
              <a:rPr lang="ru-RU" sz="1400" b="1" dirty="0"/>
              <a:t> доплати?</a:t>
            </a:r>
            <a:r>
              <a:rPr lang="uk-UA" sz="1400" b="1" dirty="0" smtClean="0"/>
              <a:t>:  </a:t>
            </a:r>
          </a:p>
          <a:p>
            <a:r>
              <a:rPr lang="ru-RU" sz="1400" dirty="0" smtClean="0"/>
              <a:t>- </a:t>
            </a:r>
            <a:r>
              <a:rPr lang="ru-RU" sz="1400" dirty="0" err="1"/>
              <a:t>заяву</a:t>
            </a:r>
            <a:r>
              <a:rPr lang="ru-RU" sz="1400" dirty="0"/>
              <a:t> до </a:t>
            </a:r>
            <a:r>
              <a:rPr lang="ru-RU" sz="1400" dirty="0" err="1"/>
              <a:t>територіального</a:t>
            </a:r>
            <a:r>
              <a:rPr lang="ru-RU" sz="1400" dirty="0"/>
              <a:t> органу ДПС за </a:t>
            </a:r>
            <a:r>
              <a:rPr lang="ru-RU" sz="1400" dirty="0" err="1"/>
              <a:t>місцем</a:t>
            </a:r>
            <a:r>
              <a:rPr lang="ru-RU" sz="1400" dirty="0"/>
              <a:t> </a:t>
            </a:r>
            <a:r>
              <a:rPr lang="ru-RU" sz="1400" dirty="0" err="1"/>
              <a:t>свого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як </a:t>
            </a:r>
            <a:r>
              <a:rPr lang="ru-RU" sz="1400" dirty="0" err="1"/>
              <a:t>платника</a:t>
            </a:r>
            <a:r>
              <a:rPr lang="ru-RU" sz="1400" dirty="0"/>
              <a:t> </a:t>
            </a:r>
            <a:r>
              <a:rPr lang="ru-RU" sz="1400" dirty="0" err="1"/>
              <a:t>єдиного</a:t>
            </a:r>
            <a:r>
              <a:rPr lang="ru-RU" sz="1400" dirty="0"/>
              <a:t> </a:t>
            </a:r>
            <a:r>
              <a:rPr lang="ru-RU" sz="1400" dirty="0" err="1"/>
              <a:t>внеску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себе та </a:t>
            </a:r>
            <a:r>
              <a:rPr lang="ru-RU" sz="1400" dirty="0" err="1"/>
              <a:t>усіх</a:t>
            </a:r>
            <a:r>
              <a:rPr lang="ru-RU" sz="1400" dirty="0"/>
              <a:t> </a:t>
            </a:r>
            <a:r>
              <a:rPr lang="ru-RU" sz="1400" dirty="0" err="1"/>
              <a:t>членів</a:t>
            </a:r>
            <a:r>
              <a:rPr lang="ru-RU" sz="1400" dirty="0"/>
              <a:t> </a:t>
            </a:r>
            <a:r>
              <a:rPr lang="ru-RU" sz="1400" dirty="0" smtClean="0"/>
              <a:t>СФГ </a:t>
            </a:r>
            <a:r>
              <a:rPr lang="ru-RU" sz="1400" dirty="0"/>
              <a:t>за </a:t>
            </a:r>
            <a:r>
              <a:rPr lang="ru-RU" sz="1400" dirty="0" err="1"/>
              <a:t>встановленою</a:t>
            </a:r>
            <a:r>
              <a:rPr lang="ru-RU" sz="1400" dirty="0"/>
              <a:t> </a:t>
            </a:r>
            <a:r>
              <a:rPr lang="ru-RU" sz="1400" dirty="0" smtClean="0"/>
              <a:t>формою;</a:t>
            </a:r>
          </a:p>
          <a:p>
            <a:r>
              <a:rPr lang="ru-RU" sz="1400" dirty="0" smtClean="0"/>
              <a:t>- </a:t>
            </a:r>
            <a:r>
              <a:rPr lang="ru-RU" sz="1400" dirty="0" err="1"/>
              <a:t>копію</a:t>
            </a:r>
            <a:r>
              <a:rPr lang="ru-RU" sz="1400" dirty="0"/>
              <a:t> Договору (</a:t>
            </a:r>
            <a:r>
              <a:rPr lang="ru-RU" sz="1400" dirty="0" err="1"/>
              <a:t>декларації</a:t>
            </a:r>
            <a:r>
              <a:rPr lang="ru-RU" sz="1400" dirty="0"/>
              <a:t>) </a:t>
            </a:r>
            <a:r>
              <a:rPr lang="ru-RU" sz="1400" dirty="0" err="1"/>
              <a:t>утворення</a:t>
            </a:r>
            <a:r>
              <a:rPr lang="ru-RU" sz="1400" dirty="0"/>
              <a:t> </a:t>
            </a:r>
            <a:r>
              <a:rPr lang="ru-RU" sz="1400" dirty="0" smtClean="0"/>
              <a:t>СФГ.</a:t>
            </a:r>
            <a:endParaRPr lang="ru-RU" sz="1400" dirty="0"/>
          </a:p>
          <a:p>
            <a:endParaRPr lang="ru-RU" sz="1400" b="1" dirty="0" smtClean="0"/>
          </a:p>
          <a:p>
            <a:r>
              <a:rPr lang="ru-RU" sz="1400" b="1" dirty="0" smtClean="0"/>
              <a:t>В </a:t>
            </a:r>
            <a:r>
              <a:rPr lang="ru-RU" sz="1400" b="1" dirty="0" err="1"/>
              <a:t>яких</a:t>
            </a:r>
            <a:r>
              <a:rPr lang="ru-RU" sz="1400" b="1" dirty="0"/>
              <a:t> </a:t>
            </a:r>
            <a:r>
              <a:rPr lang="ru-RU" sz="1400" b="1" dirty="0" err="1"/>
              <a:t>випадках</a:t>
            </a:r>
            <a:r>
              <a:rPr lang="ru-RU" sz="1400" b="1" dirty="0"/>
              <a:t> ДПС </a:t>
            </a:r>
            <a:r>
              <a:rPr lang="ru-RU" sz="1400" b="1" dirty="0" err="1"/>
              <a:t>дає</a:t>
            </a:r>
            <a:r>
              <a:rPr lang="ru-RU" sz="1400" b="1" dirty="0"/>
              <a:t> </a:t>
            </a:r>
            <a:r>
              <a:rPr lang="ru-RU" sz="1400" b="1" dirty="0" err="1"/>
              <a:t>відмову</a:t>
            </a:r>
            <a:r>
              <a:rPr lang="ru-RU" sz="1400" b="1" dirty="0"/>
              <a:t> в </a:t>
            </a:r>
            <a:r>
              <a:rPr lang="ru-RU" sz="1400" b="1" dirty="0" err="1"/>
              <a:t>доплаті</a:t>
            </a:r>
            <a:r>
              <a:rPr lang="ru-RU" sz="1400" b="1" dirty="0"/>
              <a:t>?</a:t>
            </a:r>
          </a:p>
          <a:p>
            <a:r>
              <a:rPr lang="ru-RU" sz="1400" dirty="0" smtClean="0"/>
              <a:t>- </a:t>
            </a:r>
            <a:r>
              <a:rPr lang="ru-RU" sz="1400" dirty="0"/>
              <a:t>СФГ не </a:t>
            </a:r>
            <a:r>
              <a:rPr lang="ru-RU" sz="1400" dirty="0" err="1"/>
              <a:t>зареєстроване</a:t>
            </a:r>
            <a:r>
              <a:rPr lang="ru-RU" sz="1400" dirty="0"/>
              <a:t> </a:t>
            </a:r>
            <a:r>
              <a:rPr lang="ru-RU" sz="1400" dirty="0" err="1"/>
              <a:t>платниками</a:t>
            </a:r>
            <a:r>
              <a:rPr lang="ru-RU" sz="1400" dirty="0"/>
              <a:t> </a:t>
            </a:r>
            <a:r>
              <a:rPr lang="ru-RU" sz="1400" dirty="0" err="1"/>
              <a:t>єдиного</a:t>
            </a:r>
            <a:r>
              <a:rPr lang="ru-RU" sz="1400" dirty="0"/>
              <a:t> </a:t>
            </a:r>
            <a:r>
              <a:rPr lang="ru-RU" sz="1400" dirty="0" err="1"/>
              <a:t>податку</a:t>
            </a:r>
            <a:r>
              <a:rPr lang="ru-RU" sz="1400" dirty="0"/>
              <a:t> IV </a:t>
            </a:r>
            <a:r>
              <a:rPr lang="ru-RU" sz="1400" dirty="0" err="1"/>
              <a:t>групи</a:t>
            </a:r>
            <a:r>
              <a:rPr lang="ru-RU" sz="1400" dirty="0"/>
              <a:t>;</a:t>
            </a:r>
          </a:p>
          <a:p>
            <a:r>
              <a:rPr lang="ru-RU" sz="1400" dirty="0" smtClean="0"/>
              <a:t>-  </a:t>
            </a:r>
            <a:r>
              <a:rPr lang="ru-RU" sz="1400" dirty="0"/>
              <a:t>члени/голова СФГ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заборгованість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сплати</a:t>
            </a:r>
            <a:r>
              <a:rPr lang="ru-RU" sz="1400" dirty="0"/>
              <a:t> </a:t>
            </a:r>
            <a:r>
              <a:rPr lang="ru-RU" sz="1400" dirty="0" err="1"/>
              <a:t>внеску</a:t>
            </a:r>
            <a:r>
              <a:rPr lang="ru-RU" sz="1400" dirty="0"/>
              <a:t>;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- </a:t>
            </a:r>
            <a:r>
              <a:rPr lang="ru-RU" sz="1400" dirty="0"/>
              <a:t>члени/голова СФГ не </a:t>
            </a:r>
            <a:r>
              <a:rPr lang="ru-RU" sz="1400" dirty="0" err="1"/>
              <a:t>перебувають</a:t>
            </a:r>
            <a:r>
              <a:rPr lang="ru-RU" sz="1400" dirty="0"/>
              <a:t> на </a:t>
            </a:r>
            <a:r>
              <a:rPr lang="ru-RU" sz="1400" dirty="0" err="1"/>
              <a:t>обліку</a:t>
            </a:r>
            <a:r>
              <a:rPr lang="ru-RU" sz="1400" dirty="0"/>
              <a:t> як </a:t>
            </a:r>
            <a:r>
              <a:rPr lang="ru-RU" sz="1400" dirty="0" err="1"/>
              <a:t>платники</a:t>
            </a:r>
            <a:r>
              <a:rPr lang="ru-RU" sz="1400" dirty="0"/>
              <a:t> </a:t>
            </a:r>
            <a:r>
              <a:rPr lang="ru-RU" sz="1400" dirty="0" err="1"/>
              <a:t>внеску</a:t>
            </a:r>
            <a:r>
              <a:rPr lang="ru-RU" sz="1400" dirty="0"/>
              <a:t> в </a:t>
            </a:r>
            <a:r>
              <a:rPr lang="ru-RU" sz="1400" dirty="0" err="1"/>
              <a:t>реєстрі</a:t>
            </a:r>
            <a:r>
              <a:rPr lang="ru-RU" sz="1400" dirty="0"/>
              <a:t> </a:t>
            </a:r>
            <a:r>
              <a:rPr lang="ru-RU" sz="1400" dirty="0" err="1"/>
              <a:t>страхувальників</a:t>
            </a:r>
            <a:r>
              <a:rPr lang="ru-RU" sz="1400" dirty="0" smtClean="0"/>
              <a:t>.</a:t>
            </a:r>
            <a:endParaRPr lang="uk-UA" sz="1400" dirty="0"/>
          </a:p>
          <a:p>
            <a:endParaRPr lang="uk-UA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2168" y="61553"/>
            <a:ext cx="8170163" cy="83099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b="1" dirty="0" smtClean="0">
                <a:cs typeface="Times New Roman" pitchFamily="18" charset="0"/>
              </a:rPr>
              <a:t>ДЕРЖАВНІ ПРОГРАМИ ДОПЛАТИ ЄСВ ДЛЯ СФГ (ФОП) – ПЛАТНИКА ЄДИНОГО ПОДАТКУ </a:t>
            </a:r>
            <a:r>
              <a:rPr lang="en-US" sz="2400" b="1" dirty="0" smtClean="0">
                <a:cs typeface="Times New Roman" pitchFamily="18" charset="0"/>
              </a:rPr>
              <a:t>IV</a:t>
            </a:r>
            <a:r>
              <a:rPr lang="uk-UA" sz="2400" b="1" dirty="0" smtClean="0">
                <a:cs typeface="Times New Roman" pitchFamily="18" charset="0"/>
              </a:rPr>
              <a:t> ГРУПИ</a:t>
            </a:r>
            <a:endParaRPr lang="uk-UA" sz="2400" b="1" i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 rot="5400000">
            <a:off x="102003" y="292554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11" y="4572479"/>
            <a:ext cx="2451635" cy="218061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97657" y="4566436"/>
            <a:ext cx="6229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Коли втрачається право на доплату?</a:t>
            </a:r>
          </a:p>
          <a:p>
            <a:r>
              <a:rPr lang="uk-UA" sz="1400" dirty="0"/>
              <a:t>- при несплаті внеску в обов’язкових розмірах мінімального зобов’язання ЄВ, яке має сплатити платник, за підсумками кварталу, року;</a:t>
            </a:r>
          </a:p>
          <a:p>
            <a:r>
              <a:rPr lang="uk-UA" sz="1400" dirty="0"/>
              <a:t>- при виході із складу СФГ (право на доплату зберігається за членами/головою СФГ, які залишилися у його складі);</a:t>
            </a:r>
          </a:p>
          <a:p>
            <a:r>
              <a:rPr lang="uk-UA" sz="1400" dirty="0"/>
              <a:t>- при переході з четвертої групи платників єдиного податку до іншої групи платників єдиного податку, відмови від спрощеної системи оподаткування, обліку та звітності, анулювання реєстрації платником єдиного податку, державної реєстрації припинення підприємницької діяльності СФГ</a:t>
            </a:r>
          </a:p>
        </p:txBody>
      </p:sp>
    </p:spTree>
    <p:extLst>
      <p:ext uri="{BB962C8B-B14F-4D97-AF65-F5344CB8AC3E}">
        <p14:creationId xmlns:p14="http://schemas.microsoft.com/office/powerpoint/2010/main" val="5673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56288" y="1052532"/>
            <a:ext cx="899916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b="1" dirty="0" smtClean="0"/>
              <a:t>З якої дати надається доплата?</a:t>
            </a:r>
            <a:r>
              <a:rPr lang="uk-UA" sz="1300" dirty="0" smtClean="0"/>
              <a:t> </a:t>
            </a:r>
          </a:p>
          <a:p>
            <a:r>
              <a:rPr lang="ru-RU" sz="1300" dirty="0"/>
              <a:t>Право на </a:t>
            </a:r>
            <a:r>
              <a:rPr lang="ru-RU" sz="1300" dirty="0" err="1"/>
              <a:t>отримання</a:t>
            </a:r>
            <a:r>
              <a:rPr lang="ru-RU" sz="1300" dirty="0"/>
              <a:t> доплати </a:t>
            </a:r>
            <a:r>
              <a:rPr lang="ru-RU" sz="1300" dirty="0" err="1"/>
              <a:t>виникає</a:t>
            </a:r>
            <a:r>
              <a:rPr lang="ru-RU" sz="1300" dirty="0"/>
              <a:t> у </a:t>
            </a:r>
            <a:r>
              <a:rPr lang="ru-RU" sz="1300" dirty="0" err="1"/>
              <a:t>членів</a:t>
            </a:r>
            <a:r>
              <a:rPr lang="ru-RU" sz="1300" dirty="0"/>
              <a:t>/</a:t>
            </a:r>
            <a:r>
              <a:rPr lang="ru-RU" sz="1300" dirty="0" err="1"/>
              <a:t>голови</a:t>
            </a:r>
            <a:r>
              <a:rPr lang="ru-RU" sz="1300" dirty="0"/>
              <a:t> </a:t>
            </a:r>
            <a:r>
              <a:rPr lang="ru-RU" sz="1300" dirty="0" err="1"/>
              <a:t>сімейного</a:t>
            </a:r>
            <a:r>
              <a:rPr lang="ru-RU" sz="1300" dirty="0"/>
              <a:t> </a:t>
            </a:r>
            <a:r>
              <a:rPr lang="ru-RU" sz="1300" dirty="0" err="1"/>
              <a:t>фермерського</a:t>
            </a:r>
            <a:r>
              <a:rPr lang="ru-RU" sz="1300" dirty="0"/>
              <a:t> </a:t>
            </a:r>
            <a:r>
              <a:rPr lang="ru-RU" sz="1300" dirty="0" err="1"/>
              <a:t>господарства</a:t>
            </a:r>
            <a:r>
              <a:rPr lang="ru-RU" sz="1300" dirty="0"/>
              <a:t> з 1 числа </a:t>
            </a:r>
            <a:r>
              <a:rPr lang="ru-RU" sz="1300" dirty="0" err="1"/>
              <a:t>місяця</a:t>
            </a:r>
            <a:r>
              <a:rPr lang="ru-RU" sz="1300" dirty="0"/>
              <a:t>, </a:t>
            </a:r>
            <a:r>
              <a:rPr lang="ru-RU" sz="1300" dirty="0" err="1"/>
              <a:t>наступного</a:t>
            </a:r>
            <a:r>
              <a:rPr lang="ru-RU" sz="1300" dirty="0"/>
              <a:t> за </a:t>
            </a:r>
            <a:r>
              <a:rPr lang="ru-RU" sz="1300" dirty="0" err="1"/>
              <a:t>місяцем</a:t>
            </a:r>
            <a:r>
              <a:rPr lang="ru-RU" sz="1300" dirty="0"/>
              <a:t> </a:t>
            </a:r>
            <a:r>
              <a:rPr lang="ru-RU" sz="1300" dirty="0" err="1"/>
              <a:t>подання</a:t>
            </a:r>
            <a:r>
              <a:rPr lang="ru-RU" sz="1300" dirty="0"/>
              <a:t> заяви</a:t>
            </a:r>
            <a:r>
              <a:rPr lang="ru-RU" sz="1300" dirty="0" smtClean="0"/>
              <a:t>.</a:t>
            </a:r>
          </a:p>
          <a:p>
            <a:endParaRPr lang="ru-RU" sz="1300" dirty="0"/>
          </a:p>
          <a:p>
            <a:r>
              <a:rPr lang="ru-RU" sz="1300" b="1" dirty="0" err="1" smtClean="0"/>
              <a:t>Який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розмір</a:t>
            </a:r>
            <a:r>
              <a:rPr lang="ru-RU" sz="1300" b="1" dirty="0" smtClean="0"/>
              <a:t> доплати та </a:t>
            </a:r>
            <a:r>
              <a:rPr lang="ru-RU" sz="1300" b="1" dirty="0" err="1" smtClean="0"/>
              <a:t>обовязковий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платіж</a:t>
            </a:r>
            <a:r>
              <a:rPr lang="ru-RU" sz="1300" b="1" dirty="0" smtClean="0"/>
              <a:t> ЄСВ?</a:t>
            </a:r>
            <a:endParaRPr lang="ru-RU" sz="1300" b="1" dirty="0"/>
          </a:p>
          <a:p>
            <a:endParaRPr lang="ru-RU" sz="1300" b="1" dirty="0" smtClean="0"/>
          </a:p>
          <a:p>
            <a:endParaRPr lang="uk-UA" sz="13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03257"/>
              </p:ext>
            </p:extLst>
          </p:nvPr>
        </p:nvGraphicFramePr>
        <p:xfrm>
          <a:off x="336761" y="2204864"/>
          <a:ext cx="8424936" cy="3738506"/>
        </p:xfrm>
        <a:graphic>
          <a:graphicData uri="http://schemas.openxmlformats.org/drawingml/2006/table">
            <a:tbl>
              <a:tblPr/>
              <a:tblGrid>
                <a:gridCol w="2423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8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2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50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solidFill>
                            <a:srgbClr val="00277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Рік отримання доплати</a:t>
                      </a:r>
                      <a:endParaRPr lang="uk-UA" sz="1300" dirty="0">
                        <a:solidFill>
                          <a:srgbClr val="002776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solidFill>
                            <a:srgbClr val="00277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Розмір доплати</a:t>
                      </a:r>
                      <a:endParaRPr lang="uk-UA" sz="1300" dirty="0">
                        <a:solidFill>
                          <a:srgbClr val="002776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solidFill>
                            <a:srgbClr val="00277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Обов’язковий розмір сплати </a:t>
                      </a:r>
                      <a:r>
                        <a:rPr lang="uk-UA" sz="1300" b="1" i="1" dirty="0" smtClean="0">
                          <a:solidFill>
                            <a:srgbClr val="00277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ЄВ</a:t>
                      </a:r>
                      <a:r>
                        <a:rPr lang="en-US" sz="1300" b="1" i="1" dirty="0" smtClean="0">
                          <a:solidFill>
                            <a:srgbClr val="00277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uk-UA" sz="1300" dirty="0">
                        <a:solidFill>
                          <a:srgbClr val="002776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перший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0,9 МСВ*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0,1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другий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0,8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0,2 МСВ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третій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0,7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0,3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четвертий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0,6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0,4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п’ятий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0,5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0,5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шостий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0,4 МСВ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0,6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сьомий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0,3 МСВ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0,7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восьмий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>
                          <a:latin typeface="Calibri"/>
                          <a:ea typeface="Times New Roman"/>
                          <a:cs typeface="Times New Roman"/>
                        </a:rPr>
                        <a:t>0,2 МСВ</a:t>
                      </a:r>
                      <a:endParaRPr lang="uk-UA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0,8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044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дев’ятий  та десятий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0,1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30"/>
                        </a:spcBef>
                        <a:spcAft>
                          <a:spcPts val="1030"/>
                        </a:spcAft>
                      </a:pPr>
                      <a:r>
                        <a:rPr lang="uk-UA" sz="1300" b="1" i="1" dirty="0">
                          <a:latin typeface="Calibri"/>
                          <a:ea typeface="Times New Roman"/>
                          <a:cs typeface="Times New Roman"/>
                        </a:rPr>
                        <a:t>0,9 МСВ</a:t>
                      </a:r>
                      <a:endParaRPr lang="uk-UA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995" marR="86995" marT="86995" marB="8699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467544" y="6093296"/>
            <a:ext cx="842493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dirty="0" smtClean="0">
                <a:solidFill>
                  <a:srgbClr val="C00000"/>
                </a:solidFill>
              </a:rPr>
              <a:t>* </a:t>
            </a:r>
            <a:r>
              <a:rPr lang="uk-UA" sz="1300" i="1" dirty="0" smtClean="0">
                <a:solidFill>
                  <a:srgbClr val="C00000"/>
                </a:solidFill>
              </a:rPr>
              <a:t>МСВ – мінімальний страховий внесок</a:t>
            </a:r>
            <a:endParaRPr lang="uk-UA" sz="1300" dirty="0" smtClean="0">
              <a:solidFill>
                <a:srgbClr val="C0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37256" y="6431850"/>
            <a:ext cx="85992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dirty="0" smtClean="0">
                <a:solidFill>
                  <a:srgbClr val="C00000"/>
                </a:solidFill>
              </a:rPr>
              <a:t>*</a:t>
            </a:r>
            <a:r>
              <a:rPr lang="en-US" sz="1300" dirty="0" smtClean="0">
                <a:solidFill>
                  <a:srgbClr val="C00000"/>
                </a:solidFill>
              </a:rPr>
              <a:t>*</a:t>
            </a:r>
            <a:r>
              <a:rPr lang="uk-UA" sz="1300" dirty="0" smtClean="0">
                <a:solidFill>
                  <a:srgbClr val="C00000"/>
                </a:solidFill>
              </a:rPr>
              <a:t> </a:t>
            </a:r>
            <a:r>
              <a:rPr lang="uk-UA" sz="1300" i="1" dirty="0" smtClean="0">
                <a:solidFill>
                  <a:srgbClr val="C00000"/>
                </a:solidFill>
              </a:rPr>
              <a:t>щоквартально до 20 числа місяця наступного за звітним кварталом</a:t>
            </a:r>
            <a:endParaRPr lang="uk-UA" sz="13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168" y="61553"/>
            <a:ext cx="8170163" cy="83099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b="1" dirty="0" smtClean="0">
                <a:cs typeface="Times New Roman" pitchFamily="18" charset="0"/>
              </a:rPr>
              <a:t>ДЕРЖАВНІ ПРОГРАМИ ДОПЛАТИ ЄСВ ДЛЯ СФГ (ФОП) – ПЛАТНИКА ЄДИНОГО ПОДАТКУ </a:t>
            </a:r>
            <a:r>
              <a:rPr lang="en-US" sz="2400" b="1" dirty="0" smtClean="0">
                <a:cs typeface="Times New Roman" pitchFamily="18" charset="0"/>
              </a:rPr>
              <a:t>IV</a:t>
            </a:r>
            <a:r>
              <a:rPr lang="uk-UA" sz="2400" b="1" dirty="0" smtClean="0">
                <a:cs typeface="Times New Roman" pitchFamily="18" charset="0"/>
              </a:rPr>
              <a:t> ГРУПИ</a:t>
            </a:r>
            <a:endParaRPr lang="uk-UA" sz="2400" b="1" i="1" dirty="0"/>
          </a:p>
        </p:txBody>
      </p:sp>
      <p:sp>
        <p:nvSpPr>
          <p:cNvPr id="11" name="Рівнобедрений трикутник 10"/>
          <p:cNvSpPr/>
          <p:nvPr/>
        </p:nvSpPr>
        <p:spPr>
          <a:xfrm rot="5400000">
            <a:off x="102003" y="292554"/>
            <a:ext cx="522450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52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1187624" y="116632"/>
            <a:ext cx="7956376" cy="830997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cs typeface="Times New Roman" pitchFamily="18" charset="0"/>
              </a:rPr>
              <a:t>КРЕДИТУВАННЯ ФЕРМЕРСЬКИХ ГОСПОДАРСТВ ЧЕРЕЗ ФОНД ЧАСТКОВОГО ГАРАНТУВАННЯ КРЕДИТІВ </a:t>
            </a:r>
            <a:endParaRPr lang="uk-UA" sz="2400" b="1" i="1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87624" y="1070739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Постанова КМУ від </a:t>
            </a:r>
            <a:r>
              <a:rPr lang="uk-UA" sz="1200" b="1" dirty="0" smtClean="0"/>
              <a:t>16.02.2022 №125 </a:t>
            </a:r>
            <a:r>
              <a:rPr lang="uk-UA" sz="1200" b="1" dirty="0"/>
              <a:t>(із змінами) </a:t>
            </a:r>
            <a:r>
              <a:rPr lang="uk-UA" sz="1200" b="1" dirty="0" smtClean="0"/>
              <a:t>«Про створення Фонду часткового гарантування кредитів у сільському господарстві»</a:t>
            </a:r>
            <a:endParaRPr lang="uk-UA" sz="1200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90395" y="2541419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 smtClean="0"/>
              <a:t>Фермерські господарств, які обробляють земельні ділянки площею до 500 га  </a:t>
            </a:r>
            <a:endParaRPr lang="uk-UA" sz="15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90395" y="2989583"/>
            <a:ext cx="67858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Фонд часткового гарантування кредитів надаватиме гарантії українським банкам у розмірі до 50 % зобов'язань позичальника за інвестиційними кредитами та кредитами на фінансування оборотного </a:t>
            </a:r>
            <a:r>
              <a:rPr lang="uk-UA" sz="1400" dirty="0" smtClean="0"/>
              <a:t>капіталу.</a:t>
            </a:r>
          </a:p>
          <a:p>
            <a:endParaRPr lang="uk-UA" sz="1400" dirty="0" smtClean="0"/>
          </a:p>
          <a:p>
            <a:r>
              <a:rPr lang="uk-UA" sz="1400" b="1" dirty="0" smtClean="0"/>
              <a:t>Відібрані </a:t>
            </a:r>
            <a:r>
              <a:rPr lang="uk-UA" sz="1400" b="1" dirty="0"/>
              <a:t>позичальники, можуть отримати:</a:t>
            </a:r>
          </a:p>
          <a:p>
            <a:r>
              <a:rPr lang="uk-UA" sz="1400" dirty="0"/>
              <a:t>- кредити на фінансування оборотного капіталу на термін до 3 років; </a:t>
            </a:r>
          </a:p>
          <a:p>
            <a:r>
              <a:rPr lang="uk-UA" sz="1400" dirty="0"/>
              <a:t>- інвестиційні кредити на термін до 7 років; </a:t>
            </a:r>
          </a:p>
          <a:p>
            <a:pPr marL="285750" indent="-285750">
              <a:buFontTx/>
              <a:buChar char="-"/>
            </a:pPr>
            <a:r>
              <a:rPr lang="uk-UA" sz="1400" dirty="0" smtClean="0"/>
              <a:t>кредити </a:t>
            </a:r>
            <a:r>
              <a:rPr lang="uk-UA" sz="1400" dirty="0"/>
              <a:t>для купівлі землі на термін до 10 років. </a:t>
            </a:r>
            <a:endParaRPr lang="uk-UA" sz="1400" dirty="0" smtClean="0"/>
          </a:p>
          <a:p>
            <a:r>
              <a:rPr lang="uk-UA" sz="1400" b="1" dirty="0" smtClean="0"/>
              <a:t>Максимальна </a:t>
            </a:r>
            <a:r>
              <a:rPr lang="uk-UA" sz="1400" b="1" dirty="0"/>
              <a:t>сума кредиту</a:t>
            </a:r>
            <a:r>
              <a:rPr lang="uk-UA" sz="1400" dirty="0"/>
              <a:t> дорівнює </a:t>
            </a:r>
            <a:r>
              <a:rPr lang="uk-UA" sz="1400" dirty="0" err="1"/>
              <a:t>екв</a:t>
            </a:r>
            <a:r>
              <a:rPr lang="uk-UA" sz="1400" dirty="0"/>
              <a:t>іваленту 800 000 доларів США на одного позичальника</a:t>
            </a:r>
            <a:r>
              <a:rPr lang="uk-UA" sz="1400" dirty="0" smtClean="0"/>
              <a:t>.</a:t>
            </a:r>
          </a:p>
          <a:p>
            <a:endParaRPr lang="uk-UA" sz="1400" dirty="0"/>
          </a:p>
          <a:p>
            <a:r>
              <a:rPr lang="uk-UA" sz="1400" dirty="0"/>
              <a:t>Доступ до гарантій Фонду </a:t>
            </a:r>
            <a:r>
              <a:rPr lang="uk-UA" sz="1400" dirty="0" smtClean="0"/>
              <a:t>матимуть малі </a:t>
            </a:r>
            <a:r>
              <a:rPr lang="uk-UA" sz="1400" dirty="0"/>
              <a:t>фермери, які зареєстровані в Державному аграрному реєстрі.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66808" cy="216024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9377" y="1628800"/>
            <a:ext cx="8927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Мета діяльності Фонду</a:t>
            </a:r>
            <a:r>
              <a:rPr lang="uk-UA" sz="1400" dirty="0" smtClean="0"/>
              <a:t>: </a:t>
            </a:r>
            <a:r>
              <a:rPr lang="uk-UA" sz="1400" dirty="0"/>
              <a:t>забезпечення підтримки суб’єктів </a:t>
            </a:r>
            <a:r>
              <a:rPr lang="uk-UA" sz="1400" dirty="0" err="1"/>
              <a:t>мікропідприємництва</a:t>
            </a:r>
            <a:r>
              <a:rPr lang="uk-UA" sz="1400" dirty="0"/>
              <a:t>, малих і середніх суб’єктів підприємництва, що провадять діяльність у сільському господарстві, шляхом часткового гарантування виконання зобов’язань таких суб’єктів за кредитними договорами.</a:t>
            </a:r>
          </a:p>
        </p:txBody>
      </p:sp>
      <p:sp>
        <p:nvSpPr>
          <p:cNvPr id="11" name="Рівнобедрений трикутник 10"/>
          <p:cNvSpPr/>
          <p:nvPr/>
        </p:nvSpPr>
        <p:spPr>
          <a:xfrm rot="5400000">
            <a:off x="212682" y="386771"/>
            <a:ext cx="621244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1042672" y="278977"/>
            <a:ext cx="7956376" cy="461665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cs typeface="Times New Roman" pitchFamily="18" charset="0"/>
              </a:rPr>
              <a:t>ПІЛЬГОВЕ КРЕДИТУВАННЯ ФЕРМЕРСЬКИХ ГОСПОДАРСТВ</a:t>
            </a:r>
            <a:endParaRPr lang="uk-UA" sz="2400" b="1" i="1" dirty="0"/>
          </a:p>
        </p:txBody>
      </p:sp>
      <p:sp>
        <p:nvSpPr>
          <p:cNvPr id="2" name="Прямокутник 1"/>
          <p:cNvSpPr/>
          <p:nvPr/>
        </p:nvSpPr>
        <p:spPr>
          <a:xfrm>
            <a:off x="1204011" y="875929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Постанова КМУ від </a:t>
            </a:r>
            <a:r>
              <a:rPr lang="uk-UA" sz="1200" b="1" dirty="0" smtClean="0"/>
              <a:t>25.08.2004 №1102 (</a:t>
            </a:r>
            <a:r>
              <a:rPr lang="uk-UA" sz="1200" b="1" dirty="0"/>
              <a:t>із змінами) </a:t>
            </a:r>
            <a:r>
              <a:rPr lang="uk-UA" sz="1200" b="1" dirty="0" smtClean="0"/>
              <a:t>«Про </a:t>
            </a:r>
            <a:r>
              <a:rPr lang="uk-UA" sz="1200" b="1" dirty="0"/>
              <a:t> </a:t>
            </a:r>
            <a:r>
              <a:rPr lang="uk-UA" sz="1200" b="1" dirty="0" smtClean="0"/>
              <a:t>затвердження порядку використання коштів, передбачених в державному бюджеті для надання підтримки фермерським господарствам»</a:t>
            </a:r>
            <a:endParaRPr lang="uk-UA" sz="1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64647"/>
            <a:ext cx="2266808" cy="216024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29484" y="1628800"/>
            <a:ext cx="9014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Фінансова підтримка фермерських господарств надається у розмірі, що не перевищує </a:t>
            </a:r>
            <a:r>
              <a:rPr lang="uk-UA" sz="1600" b="1" dirty="0"/>
              <a:t>1 </a:t>
            </a:r>
            <a:r>
              <a:rPr lang="uk-UA" sz="1600" b="1" dirty="0" err="1"/>
              <a:t>млн</a:t>
            </a:r>
            <a:r>
              <a:rPr lang="uk-UA" sz="1600" b="1" dirty="0"/>
              <a:t> гривень </a:t>
            </a:r>
            <a:r>
              <a:rPr lang="uk-UA" sz="1600" dirty="0"/>
              <a:t>із забезпеченням виконання зобов’язання щодо повернення бюджетних коштів на строк</a:t>
            </a:r>
            <a:r>
              <a:rPr lang="uk-UA" sz="1600" b="1" dirty="0"/>
              <a:t> до 5 років</a:t>
            </a:r>
            <a:r>
              <a:rPr lang="uk-UA" sz="1600" dirty="0" smtClean="0"/>
              <a:t>.</a:t>
            </a:r>
          </a:p>
          <a:p>
            <a:endParaRPr lang="uk-UA" sz="1600" dirty="0" smtClean="0"/>
          </a:p>
          <a:p>
            <a:r>
              <a:rPr lang="uk-UA" sz="1600" dirty="0"/>
              <a:t> </a:t>
            </a:r>
            <a:r>
              <a:rPr lang="uk-UA" sz="1600" dirty="0" smtClean="0"/>
              <a:t>Кошти надаються на придбання </a:t>
            </a:r>
            <a:r>
              <a:rPr lang="uk-UA" sz="1600" dirty="0"/>
              <a:t>техніки, обладнання, поновлення обігових коштів, у тому числі для придбання маточного поголів’я сільськогосподарських тварин (телиць, нетелей, корів, свиноматок, ярок, вівцематок, кізочок та </a:t>
            </a:r>
            <a:r>
              <a:rPr lang="uk-UA" sz="1600" dirty="0" err="1"/>
              <a:t>козоматок</a:t>
            </a:r>
            <a:r>
              <a:rPr lang="uk-UA" sz="1600" dirty="0" smtClean="0"/>
              <a:t>), </a:t>
            </a:r>
            <a:r>
              <a:rPr lang="uk-UA" sz="1600" dirty="0"/>
              <a:t>виробництва та переробки сільськогосподарської продукції, будівництва та реконструкції виробничих і невиробничих приміщень, для закладення багаторічних </a:t>
            </a:r>
            <a:r>
              <a:rPr lang="uk-UA" sz="1600" dirty="0" smtClean="0"/>
              <a:t>насаджень тощо</a:t>
            </a:r>
          </a:p>
          <a:p>
            <a:endParaRPr lang="uk-UA" sz="1600" dirty="0" smtClean="0"/>
          </a:p>
        </p:txBody>
      </p:sp>
      <p:sp>
        <p:nvSpPr>
          <p:cNvPr id="11" name="Рівнобедрений трикутник 10"/>
          <p:cNvSpPr/>
          <p:nvPr/>
        </p:nvSpPr>
        <p:spPr>
          <a:xfrm rot="5400000">
            <a:off x="212682" y="386771"/>
            <a:ext cx="621244" cy="368998"/>
          </a:xfrm>
          <a:prstGeom prst="triangl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167756" y="3789040"/>
            <a:ext cx="6369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Фінансова підтримка сімейних фермерських господарств  (ФОП)  для придбання землі сільськогосподарського призначення надається у розмірі, що не перевищує </a:t>
            </a:r>
            <a:r>
              <a:rPr lang="uk-UA" sz="1600" b="1" dirty="0"/>
              <a:t>1 млн. гривень </a:t>
            </a:r>
            <a:r>
              <a:rPr lang="uk-UA" sz="1600" dirty="0"/>
              <a:t>на строк до </a:t>
            </a:r>
            <a:r>
              <a:rPr lang="uk-UA" sz="1600" b="1" dirty="0" smtClean="0"/>
              <a:t>10 </a:t>
            </a:r>
            <a:r>
              <a:rPr lang="uk-UA" sz="1600" b="1" dirty="0"/>
              <a:t>років </a:t>
            </a:r>
            <a:r>
              <a:rPr lang="uk-UA" sz="1600" dirty="0"/>
              <a:t>для придбання земельної ділянки (ділянок) сукупним розміром до 20 гектарів із забезпеченням виконання зобов’язання щодо повернення бюджетних коштів. </a:t>
            </a:r>
          </a:p>
          <a:p>
            <a:r>
              <a:rPr lang="uk-UA" sz="1600" dirty="0"/>
              <a:t>Сума фінансової підтримки визначається відповідно до вартості земельної ділянки (ділянок), що планується придбати, але не більше нормативної грошової оцінки зазначеної ділянки (ділянок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29484" y="6197802"/>
            <a:ext cx="901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Заявки </a:t>
            </a:r>
            <a:r>
              <a:rPr lang="uk-UA" sz="1600" b="1" dirty="0" smtClean="0"/>
              <a:t>подаються</a:t>
            </a:r>
            <a:r>
              <a:rPr lang="uk-UA" sz="1600" b="1" dirty="0"/>
              <a:t> </a:t>
            </a:r>
            <a:r>
              <a:rPr lang="uk-UA" sz="1600" b="1" dirty="0" smtClean="0"/>
              <a:t>до регіонального відділення </a:t>
            </a:r>
            <a:r>
              <a:rPr lang="uk-UA" sz="1600" b="1" dirty="0" err="1" smtClean="0"/>
              <a:t>Укрдержфонду</a:t>
            </a:r>
            <a:r>
              <a:rPr lang="uk-UA" sz="1600" b="1" dirty="0" smtClean="0"/>
              <a:t> підтримки фермерських господарств за адресою: м. Львів, вул. </a:t>
            </a:r>
            <a:r>
              <a:rPr lang="uk-UA" sz="1600" b="1" dirty="0" err="1" smtClean="0"/>
              <a:t>Липинського</a:t>
            </a:r>
            <a:r>
              <a:rPr lang="uk-UA" sz="1600" b="1" dirty="0" smtClean="0"/>
              <a:t>, 54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27735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11891</TotalTime>
  <Words>2528</Words>
  <Application>Microsoft Office PowerPoint</Application>
  <PresentationFormat>Екран (4:3)</PresentationFormat>
  <Paragraphs>314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Home10</cp:lastModifiedBy>
  <cp:revision>804</cp:revision>
  <cp:lastPrinted>2024-04-09T11:04:23Z</cp:lastPrinted>
  <dcterms:created xsi:type="dcterms:W3CDTF">2010-02-23T11:30:32Z</dcterms:created>
  <dcterms:modified xsi:type="dcterms:W3CDTF">2024-04-09T14:39:57Z</dcterms:modified>
</cp:coreProperties>
</file>