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563" r:id="rId2"/>
  </p:sldIdLst>
  <p:sldSz cx="6858000" cy="9906000" type="A4"/>
  <p:notesSz cx="6797675" cy="9926638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84"/>
    <a:srgbClr val="2D7159"/>
    <a:srgbClr val="35876A"/>
    <a:srgbClr val="2A6C54"/>
    <a:srgbClr val="3F9F7D"/>
    <a:srgbClr val="3992E3"/>
    <a:srgbClr val="1F7FD7"/>
    <a:srgbClr val="D1EEFC"/>
    <a:srgbClr val="4FBA94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343" autoAdjust="0"/>
  </p:normalViewPr>
  <p:slideViewPr>
    <p:cSldViewPr snapToGrid="0">
      <p:cViewPr varScale="1">
        <p:scale>
          <a:sx n="81" d="100"/>
          <a:sy n="81" d="100"/>
        </p:scale>
        <p:origin x="-3300" y="-66"/>
      </p:cViewPr>
      <p:guideLst>
        <p:guide orient="horz" pos="312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732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16FB9A-E290-42E8-92C2-5CE87C8161AB}" type="datetimeFigureOut">
              <a:rPr lang="ru-RU"/>
              <a:pPr>
                <a:defRPr/>
              </a:pPr>
              <a:t>17.12.2024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14953"/>
            <a:ext cx="5439101" cy="4467387"/>
          </a:xfrm>
          <a:prstGeom prst="rect">
            <a:avLst/>
          </a:prstGeom>
        </p:spPr>
        <p:txBody>
          <a:bodyPr vert="horz" lIns="92093" tIns="46047" rIns="92093" bIns="46047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309"/>
            <a:ext cx="2946247" cy="496731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8309"/>
            <a:ext cx="2946246" cy="496731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8D01DA-8AF3-4267-BE4D-D469C6351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022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1" y="1621191"/>
            <a:ext cx="5143500" cy="34487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1" y="5202944"/>
            <a:ext cx="5143500" cy="23916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F9CD0-835B-4E49-AF7D-519520412852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5EDA9-4234-4542-9955-3F05537D2A8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2CAC-EDD3-4419-899A-24F35A6C7D1D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10396-B377-4454-98F4-AD4085BEE6C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50E4-0827-4154-A187-50025AF6D8CB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F8A4-526D-4019-916B-41F0A31540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7B5D8-568C-41E2-85A3-46E2C84FD999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3AAD9-11DF-4A3B-9C9C-5383D506CE9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7" y="6629234"/>
            <a:ext cx="5915025" cy="21669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F0474-BA54-4CFC-ABB5-15FD3C28AB91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E9BF0-2464-4166-979F-C0A14D869BA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B3D2-6199-4254-B947-7844DAB6EAAE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FDCB-0EEC-4688-BF85-06AC605D7A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4" y="2428346"/>
            <a:ext cx="2901255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4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5" y="2428346"/>
            <a:ext cx="2915543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5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048E-2FE5-4B45-949A-D22430FD7CF2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7658-D112-4C61-A6AD-75ECE4245A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5B33F-EF26-40F9-9162-0FD0EDE54D93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F3CA0-672A-47B6-9756-E96B2F37121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71974-0901-4C09-A237-6D176E1EB748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A82C-C5F6-4C68-849D-46ABBDE800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4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D02C1-785C-4BC4-B8F9-879FE78DB833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5783-6905-49D7-A6B6-67090F7F017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5" y="1426283"/>
            <a:ext cx="3471863" cy="70396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4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D85D-5A6C-4607-8D44-C076849CF0B4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EDD0-0FA6-4F01-9F19-C6D8B28AC6D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71488" y="527403"/>
            <a:ext cx="5915025" cy="191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7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2C5B08-5360-4B93-BD8C-712F132458AD}" type="datetimeFigureOut">
              <a:rPr lang="uk-UA"/>
              <a:pPr>
                <a:defRPr/>
              </a:pPr>
              <a:t>17.12.2024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78458-9C74-45A8-BC4A-CEB3D37AC7A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Template_stripe_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5735" y="895328"/>
            <a:ext cx="5855685" cy="9586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 rot="5400000">
            <a:off x="1744361" y="4792363"/>
            <a:ext cx="9906002" cy="321276"/>
          </a:xfrm>
          <a:prstGeom prst="rect">
            <a:avLst/>
          </a:prstGeom>
          <a:gradFill flip="none" rotWithShape="1">
            <a:gsLst>
              <a:gs pos="0">
                <a:srgbClr val="4FBA94">
                  <a:alpha val="40000"/>
                </a:srgbClr>
              </a:gs>
              <a:gs pos="88000">
                <a:srgbClr val="46B08A">
                  <a:alpha val="69804"/>
                </a:srgbClr>
              </a:gs>
              <a:gs pos="48000">
                <a:srgbClr val="1B6FBB">
                  <a:alpha val="83137"/>
                </a:srgbClr>
              </a:gs>
              <a:gs pos="100000">
                <a:srgbClr val="3F9F7D">
                  <a:alpha val="77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0" rIns="91420" bIns="45710" anchor="ctr"/>
          <a:lstStyle/>
          <a:p>
            <a:pPr algn="ctr">
              <a:defRPr/>
            </a:pPr>
            <a:endParaRPr lang="uk-UA" sz="4900" b="1">
              <a:solidFill>
                <a:srgbClr val="134E84"/>
              </a:solidFill>
              <a:latin typeface="+mj-lt"/>
              <a:cs typeface="Arial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-296743" y="303066"/>
            <a:ext cx="7377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34E84"/>
                </a:solidFill>
                <a:latin typeface="Arial Narrow" panose="020B0606020202030204" pitchFamily="34" charset="0"/>
                <a:ea typeface="Times New Roman" pitchFamily="18" charset="0"/>
              </a:rPr>
              <a:t>КОНТАКТНА ІНФОРМАЦІЯ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134E84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2731" y="1039992"/>
            <a:ext cx="5461692" cy="894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 </a:t>
            </a:r>
            <a:endParaRPr lang="uk-UA" sz="1400" dirty="0" smtClean="0">
              <a:latin typeface="Arial Narrow" panose="020B0606020202030204" pitchFamily="34" charset="0"/>
            </a:endParaRPr>
          </a:p>
          <a:p>
            <a:pPr algn="ctr" defTabSz="358775"/>
            <a:r>
              <a:rPr lang="ru-RU" sz="1650" dirty="0" smtClean="0">
                <a:latin typeface="Arial Narrow" panose="020B0606020202030204" pitchFamily="34" charset="0"/>
              </a:rPr>
              <a:t>	</a:t>
            </a:r>
            <a:r>
              <a:rPr lang="ru-RU" sz="17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ГРАФІК ПРИЙОМУ ГРОМАДЯН ПЕНСІЙНОГО ФОНДУ УКРАЇНИ</a:t>
            </a:r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r>
              <a:rPr lang="uk-UA" sz="1700" dirty="0" smtClean="0">
                <a:latin typeface="Arial Narrow" panose="020B0606020202030204" pitchFamily="34" charset="0"/>
              </a:rPr>
              <a:t>Ознайомитися з графіком прийому громадян можна перейшовши  за </a:t>
            </a:r>
            <a:r>
              <a:rPr lang="en-US" sz="1700" dirty="0" smtClean="0">
                <a:latin typeface="Arial Narrow" panose="020B0606020202030204" pitchFamily="34" charset="0"/>
              </a:rPr>
              <a:t>QR</a:t>
            </a:r>
            <a:r>
              <a:rPr lang="uk-UA" sz="1700" dirty="0" err="1" smtClean="0">
                <a:latin typeface="Arial Narrow" panose="020B0606020202030204" pitchFamily="34" charset="0"/>
              </a:rPr>
              <a:t>-кодом</a:t>
            </a:r>
            <a:r>
              <a:rPr lang="uk-UA" sz="1700" dirty="0" smtClean="0">
                <a:latin typeface="Arial Narrow" panose="020B0606020202030204" pitchFamily="34" charset="0"/>
              </a:rPr>
              <a:t>: </a:t>
            </a: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r>
              <a:rPr lang="ru-RU" sz="17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ГРАФІК ПРИЙОМУ ГОЛОВНОГО УПРАВЛІННЯ ПЕНСІЙНОГО ФОНДУ УКРАЇНИ У ЛЬВІВСЬКІЙ ОБЛАСТІ</a:t>
            </a:r>
          </a:p>
          <a:p>
            <a:pPr algn="just" defTabSz="358775"/>
            <a:r>
              <a:rPr lang="ru-RU" sz="1700" dirty="0" err="1" smtClean="0">
                <a:latin typeface="Arial Narrow" panose="020B0606020202030204" pitchFamily="34" charset="0"/>
              </a:rPr>
              <a:t>Ознайомитися</a:t>
            </a:r>
            <a:r>
              <a:rPr lang="ru-RU" sz="1700" dirty="0" smtClean="0">
                <a:latin typeface="Arial Narrow" panose="020B0606020202030204" pitchFamily="34" charset="0"/>
              </a:rPr>
              <a:t> </a:t>
            </a:r>
            <a:r>
              <a:rPr lang="ru-RU" sz="1700" dirty="0">
                <a:latin typeface="Arial Narrow" panose="020B0606020202030204" pitchFamily="34" charset="0"/>
              </a:rPr>
              <a:t>з </a:t>
            </a:r>
            <a:r>
              <a:rPr lang="ru-RU" sz="1700" dirty="0" err="1">
                <a:latin typeface="Arial Narrow" panose="020B0606020202030204" pitchFamily="34" charset="0"/>
              </a:rPr>
              <a:t>графіком</a:t>
            </a:r>
            <a:r>
              <a:rPr lang="ru-RU" sz="1700" dirty="0">
                <a:latin typeface="Arial Narrow" panose="020B0606020202030204" pitchFamily="34" charset="0"/>
              </a:rPr>
              <a:t> </a:t>
            </a:r>
            <a:r>
              <a:rPr lang="ru-RU" sz="1700" dirty="0" err="1">
                <a:latin typeface="Arial Narrow" panose="020B0606020202030204" pitchFamily="34" charset="0"/>
              </a:rPr>
              <a:t>прийому</a:t>
            </a:r>
            <a:r>
              <a:rPr lang="ru-RU" sz="1700" dirty="0">
                <a:latin typeface="Arial Narrow" panose="020B0606020202030204" pitchFamily="34" charset="0"/>
              </a:rPr>
              <a:t> </a:t>
            </a:r>
            <a:r>
              <a:rPr lang="ru-RU" sz="1700" dirty="0" err="1">
                <a:latin typeface="Arial Narrow" panose="020B0606020202030204" pitchFamily="34" charset="0"/>
              </a:rPr>
              <a:t>громадян</a:t>
            </a:r>
            <a:r>
              <a:rPr lang="ru-RU" sz="1700" dirty="0">
                <a:latin typeface="Arial Narrow" panose="020B0606020202030204" pitchFamily="34" charset="0"/>
              </a:rPr>
              <a:t> </a:t>
            </a:r>
            <a:r>
              <a:rPr lang="ru-RU" sz="1700" dirty="0" err="1">
                <a:latin typeface="Arial Narrow" panose="020B0606020202030204" pitchFamily="34" charset="0"/>
              </a:rPr>
              <a:t>можна</a:t>
            </a:r>
            <a:r>
              <a:rPr lang="ru-RU" sz="1700" dirty="0">
                <a:latin typeface="Arial Narrow" panose="020B0606020202030204" pitchFamily="34" charset="0"/>
              </a:rPr>
              <a:t> </a:t>
            </a:r>
            <a:r>
              <a:rPr lang="ru-RU" sz="1700" dirty="0" err="1">
                <a:latin typeface="Arial Narrow" panose="020B0606020202030204" pitchFamily="34" charset="0"/>
              </a:rPr>
              <a:t>перейшовши</a:t>
            </a:r>
            <a:r>
              <a:rPr lang="ru-RU" sz="1700" dirty="0">
                <a:latin typeface="Arial Narrow" panose="020B0606020202030204" pitchFamily="34" charset="0"/>
              </a:rPr>
              <a:t>  за </a:t>
            </a:r>
            <a:r>
              <a:rPr lang="ru-RU" sz="1700" dirty="0" smtClean="0">
                <a:latin typeface="Arial Narrow" panose="020B0606020202030204" pitchFamily="34" charset="0"/>
              </a:rPr>
              <a:t>QR-кодом:</a:t>
            </a: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r>
              <a:rPr lang="ru-RU" sz="17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ПЕРЕЛІК </a:t>
            </a:r>
            <a:r>
              <a:rPr lang="ru-RU" sz="1700" b="1" dirty="0" smtClean="0">
                <a:solidFill>
                  <a:srgbClr val="134E84"/>
                </a:solidFill>
                <a:latin typeface="Arial Narrow" panose="020B0606020202030204" pitchFamily="34" charset="0"/>
              </a:rPr>
              <a:t>СЕРВІСНИХ ЦЕНТРІВ ГОЛОВНОГО УПРАВЛІННЯ ТА ВІДДАЛЕНИХ РОБОЧИХ МІСЦЬ</a:t>
            </a:r>
          </a:p>
          <a:p>
            <a:pPr algn="just" defTabSz="358775"/>
            <a:r>
              <a:rPr lang="ru-RU" sz="1700" dirty="0" err="1">
                <a:latin typeface="Arial Narrow" panose="020B0606020202030204" pitchFamily="34" charset="0"/>
              </a:rPr>
              <a:t>Ознайомитися</a:t>
            </a:r>
            <a:r>
              <a:rPr lang="ru-RU" sz="1700" dirty="0">
                <a:latin typeface="Arial Narrow" panose="020B0606020202030204" pitchFamily="34" charset="0"/>
              </a:rPr>
              <a:t> </a:t>
            </a:r>
            <a:r>
              <a:rPr lang="ru-RU" sz="1700" dirty="0" smtClean="0">
                <a:latin typeface="Arial Narrow" panose="020B0606020202030204" pitchFamily="34" charset="0"/>
              </a:rPr>
              <a:t>з </a:t>
            </a:r>
            <a:r>
              <a:rPr lang="ru-RU" sz="1700" dirty="0" err="1" smtClean="0">
                <a:latin typeface="Arial Narrow" panose="020B0606020202030204" pitchFamily="34" charset="0"/>
              </a:rPr>
              <a:t>переліками</a:t>
            </a:r>
            <a:r>
              <a:rPr lang="ru-RU" sz="1700" dirty="0" smtClean="0">
                <a:latin typeface="Arial Narrow" panose="020B0606020202030204" pitchFamily="34" charset="0"/>
              </a:rPr>
              <a:t> </a:t>
            </a:r>
            <a:r>
              <a:rPr lang="ru-RU" sz="1700" dirty="0" err="1">
                <a:latin typeface="Arial Narrow" panose="020B0606020202030204" pitchFamily="34" charset="0"/>
              </a:rPr>
              <a:t>можна</a:t>
            </a:r>
            <a:r>
              <a:rPr lang="ru-RU" sz="1700" dirty="0">
                <a:latin typeface="Arial Narrow" panose="020B0606020202030204" pitchFamily="34" charset="0"/>
              </a:rPr>
              <a:t> </a:t>
            </a:r>
            <a:r>
              <a:rPr lang="ru-RU" sz="1700" dirty="0" err="1">
                <a:latin typeface="Arial Narrow" panose="020B0606020202030204" pitchFamily="34" charset="0"/>
              </a:rPr>
              <a:t>перейшовши</a:t>
            </a:r>
            <a:r>
              <a:rPr lang="ru-RU" sz="1700" dirty="0">
                <a:latin typeface="Arial Narrow" panose="020B0606020202030204" pitchFamily="34" charset="0"/>
              </a:rPr>
              <a:t>  за QR-кодом:</a:t>
            </a:r>
          </a:p>
          <a:p>
            <a:pPr algn="just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just" defTabSz="358775"/>
            <a:endParaRPr lang="ru-RU" sz="1700" b="1" dirty="0" smtClean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b="1" dirty="0">
              <a:solidFill>
                <a:srgbClr val="134E84"/>
              </a:solidFill>
              <a:latin typeface="Arial Narrow" panose="020B0606020202030204" pitchFamily="34" charset="0"/>
            </a:endParaRPr>
          </a:p>
          <a:p>
            <a:pPr algn="ctr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endParaRPr lang="ru-RU" sz="1700" dirty="0" smtClean="0">
              <a:latin typeface="Arial Narrow" panose="020B0606020202030204" pitchFamily="34" charset="0"/>
            </a:endParaRPr>
          </a:p>
          <a:p>
            <a:pPr algn="just" defTabSz="358775"/>
            <a:r>
              <a:rPr lang="uk-UA" sz="1700" dirty="0" smtClean="0">
                <a:latin typeface="Arial Narrow" panose="020B0606020202030204" pitchFamily="34" charset="0"/>
              </a:rPr>
              <a:t>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08" y="2286001"/>
            <a:ext cx="2286000" cy="175846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660" y="5169875"/>
            <a:ext cx="2332893" cy="17232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515" y="7930661"/>
            <a:ext cx="2557270" cy="177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19721</TotalTime>
  <Words>2</Words>
  <Application>Microsoft Office PowerPoint</Application>
  <PresentationFormat>Лист A4 (210x297 мм)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Oksana</dc:creator>
  <cp:lastModifiedBy>32203</cp:lastModifiedBy>
  <cp:revision>1920</cp:revision>
  <cp:lastPrinted>2024-12-17T14:08:19Z</cp:lastPrinted>
  <dcterms:created xsi:type="dcterms:W3CDTF">2019-01-19T13:29:52Z</dcterms:created>
  <dcterms:modified xsi:type="dcterms:W3CDTF">2024-12-17T14:10:32Z</dcterms:modified>
</cp:coreProperties>
</file>